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75" r:id="rId4"/>
    <p:sldId id="276" r:id="rId5"/>
    <p:sldId id="277" r:id="rId6"/>
    <p:sldId id="270" r:id="rId7"/>
    <p:sldId id="271" r:id="rId8"/>
    <p:sldId id="272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73" r:id="rId21"/>
    <p:sldId id="269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B3192A-B47F-4F08-870D-C78A1F93BEF1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D5E9CD-CC76-4E34-839A-8EB5BBC627B9}">
      <dgm:prSet phldrT="[Text]" custT="1"/>
      <dgm:spPr/>
      <dgm:t>
        <a:bodyPr/>
        <a:lstStyle/>
        <a:p>
          <a:r>
            <a:rPr lang="en-US" sz="2400" b="1" dirty="0" smtClean="0"/>
            <a:t>Leitourgia</a:t>
          </a:r>
        </a:p>
        <a:p>
          <a:endParaRPr lang="en-US" sz="1600" b="1" dirty="0"/>
        </a:p>
      </dgm:t>
    </dgm:pt>
    <dgm:pt modelId="{7C041E2F-4681-4B45-8F5C-36F4C8A64DFA}" type="parTrans" cxnId="{0B84EC1C-0D3C-4CE9-BC84-58644F09B348}">
      <dgm:prSet/>
      <dgm:spPr/>
      <dgm:t>
        <a:bodyPr/>
        <a:lstStyle/>
        <a:p>
          <a:endParaRPr lang="en-US" sz="1600"/>
        </a:p>
      </dgm:t>
    </dgm:pt>
    <dgm:pt modelId="{D9605059-A54E-47F9-944F-C6D4EB8CB3F1}" type="sibTrans" cxnId="{0B84EC1C-0D3C-4CE9-BC84-58644F09B348}">
      <dgm:prSet/>
      <dgm:spPr/>
      <dgm:t>
        <a:bodyPr/>
        <a:lstStyle/>
        <a:p>
          <a:endParaRPr lang="en-US" sz="1600"/>
        </a:p>
      </dgm:t>
    </dgm:pt>
    <dgm:pt modelId="{B61D65C0-2F47-4672-BC16-933A23C27E73}">
      <dgm:prSet phldrT="[Text]" custT="1"/>
      <dgm:spPr/>
      <dgm:t>
        <a:bodyPr/>
        <a:lstStyle/>
        <a:p>
          <a:r>
            <a:rPr lang="en-US" sz="2400" b="1" dirty="0" err="1" smtClean="0"/>
            <a:t>Kerygma</a:t>
          </a:r>
          <a:r>
            <a:rPr lang="en-US" sz="2400" b="1" dirty="0" smtClean="0"/>
            <a:t> /</a:t>
          </a:r>
          <a:r>
            <a:rPr lang="en-US" sz="2400" b="1" dirty="0" err="1" smtClean="0"/>
            <a:t>Didache</a:t>
          </a:r>
          <a:endParaRPr lang="en-US" sz="2400" b="1" dirty="0" smtClean="0"/>
        </a:p>
        <a:p>
          <a:endParaRPr lang="en-US" sz="1800" b="1" dirty="0" smtClean="0"/>
        </a:p>
      </dgm:t>
    </dgm:pt>
    <dgm:pt modelId="{9C6B2DFF-1EA2-4B80-906A-83E9B93B18D5}" type="parTrans" cxnId="{C57BA97B-1B33-4003-89D0-771C01CBC68F}">
      <dgm:prSet custT="1"/>
      <dgm:spPr/>
      <dgm:t>
        <a:bodyPr/>
        <a:lstStyle/>
        <a:p>
          <a:endParaRPr lang="en-US" sz="1600"/>
        </a:p>
      </dgm:t>
    </dgm:pt>
    <dgm:pt modelId="{1E247C1D-C16B-4DD1-A4C1-88C4ADB55BDC}" type="sibTrans" cxnId="{C57BA97B-1B33-4003-89D0-771C01CBC68F}">
      <dgm:prSet/>
      <dgm:spPr/>
      <dgm:t>
        <a:bodyPr/>
        <a:lstStyle/>
        <a:p>
          <a:endParaRPr lang="en-US" sz="1600"/>
        </a:p>
      </dgm:t>
    </dgm:pt>
    <dgm:pt modelId="{BA09318E-76FE-4AB1-920F-6671D8D9C3F3}">
      <dgm:prSet phldrT="[Text]" custT="1"/>
      <dgm:spPr/>
      <dgm:t>
        <a:bodyPr/>
        <a:lstStyle/>
        <a:p>
          <a:r>
            <a:rPr lang="en-US" sz="2400" b="1" dirty="0" err="1" smtClean="0"/>
            <a:t>Diakonia</a:t>
          </a:r>
          <a:endParaRPr lang="en-US" sz="2400" b="1" dirty="0" smtClean="0"/>
        </a:p>
        <a:p>
          <a:endParaRPr lang="en-US" sz="1800" b="1" dirty="0"/>
        </a:p>
      </dgm:t>
    </dgm:pt>
    <dgm:pt modelId="{E051B2AD-CC0A-4678-B7C9-F32FDC2E64A3}" type="parTrans" cxnId="{6D7DEF46-E66C-4ED6-9C45-311EC119156B}">
      <dgm:prSet custT="1"/>
      <dgm:spPr/>
      <dgm:t>
        <a:bodyPr/>
        <a:lstStyle/>
        <a:p>
          <a:endParaRPr lang="en-US" sz="1600"/>
        </a:p>
      </dgm:t>
    </dgm:pt>
    <dgm:pt modelId="{743D1329-C730-42CD-B729-15C171A9AD76}" type="sibTrans" cxnId="{6D7DEF46-E66C-4ED6-9C45-311EC119156B}">
      <dgm:prSet/>
      <dgm:spPr/>
      <dgm:t>
        <a:bodyPr/>
        <a:lstStyle/>
        <a:p>
          <a:endParaRPr lang="en-US" sz="1600"/>
        </a:p>
      </dgm:t>
    </dgm:pt>
    <dgm:pt modelId="{7292C07F-5C5F-41C7-A5E2-525D6CA57023}">
      <dgm:prSet phldrT="[Text]" custT="1"/>
      <dgm:spPr/>
      <dgm:t>
        <a:bodyPr/>
        <a:lstStyle/>
        <a:p>
          <a:r>
            <a:rPr lang="en-US" sz="2400" b="1" dirty="0" err="1" smtClean="0"/>
            <a:t>Profeteia</a:t>
          </a:r>
          <a:endParaRPr lang="en-US" sz="2400" b="1" dirty="0" smtClean="0"/>
        </a:p>
      </dgm:t>
    </dgm:pt>
    <dgm:pt modelId="{630677F7-DF76-46F3-A3F6-37E8C94F8BAF}" type="parTrans" cxnId="{6CC0617A-7272-4C02-964A-73550C7AE274}">
      <dgm:prSet custT="1"/>
      <dgm:spPr/>
      <dgm:t>
        <a:bodyPr/>
        <a:lstStyle/>
        <a:p>
          <a:endParaRPr lang="en-US" sz="1600"/>
        </a:p>
      </dgm:t>
    </dgm:pt>
    <dgm:pt modelId="{77750314-F967-493B-AF51-F3CABD8D6EA6}" type="sibTrans" cxnId="{6CC0617A-7272-4C02-964A-73550C7AE274}">
      <dgm:prSet/>
      <dgm:spPr/>
      <dgm:t>
        <a:bodyPr/>
        <a:lstStyle/>
        <a:p>
          <a:endParaRPr lang="en-US" sz="1600"/>
        </a:p>
      </dgm:t>
    </dgm:pt>
    <dgm:pt modelId="{EBFB032C-45D9-4F9A-B3B1-FE042134829E}">
      <dgm:prSet phldrT="[Text]" custT="1"/>
      <dgm:spPr/>
      <dgm:t>
        <a:bodyPr/>
        <a:lstStyle/>
        <a:p>
          <a:r>
            <a:rPr lang="en-US" sz="2400" b="1" dirty="0" err="1" smtClean="0"/>
            <a:t>Koinonia</a:t>
          </a:r>
          <a:endParaRPr lang="en-US" sz="2400" b="1" dirty="0" smtClean="0"/>
        </a:p>
      </dgm:t>
    </dgm:pt>
    <dgm:pt modelId="{349D45DF-502A-4091-9E77-229A25AA7365}" type="parTrans" cxnId="{EAB27211-7460-4208-819F-76117A3B146E}">
      <dgm:prSet custT="1"/>
      <dgm:spPr/>
      <dgm:t>
        <a:bodyPr/>
        <a:lstStyle/>
        <a:p>
          <a:endParaRPr lang="en-US" sz="1600"/>
        </a:p>
      </dgm:t>
    </dgm:pt>
    <dgm:pt modelId="{EC334094-7C55-4A9C-91CC-F1E001B26BA5}" type="sibTrans" cxnId="{EAB27211-7460-4208-819F-76117A3B146E}">
      <dgm:prSet/>
      <dgm:spPr/>
      <dgm:t>
        <a:bodyPr/>
        <a:lstStyle/>
        <a:p>
          <a:endParaRPr lang="en-US" sz="1600"/>
        </a:p>
      </dgm:t>
    </dgm:pt>
    <dgm:pt modelId="{F66A4EC2-99FB-41AE-B8D5-31FFC60FD544}" type="pres">
      <dgm:prSet presAssocID="{16B3192A-B47F-4F08-870D-C78A1F93BEF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5DFDF4-4133-4F37-AA0A-5E6B145B6C9D}" type="pres">
      <dgm:prSet presAssocID="{F2D5E9CD-CC76-4E34-839A-8EB5BBC627B9}" presName="centerShape" presStyleLbl="node0" presStyleIdx="0" presStyleCnt="1" custScaleX="140314" custScaleY="129684" custLinFactNeighborX="-395" custLinFactNeighborY="-652"/>
      <dgm:spPr/>
      <dgm:t>
        <a:bodyPr/>
        <a:lstStyle/>
        <a:p>
          <a:endParaRPr lang="en-US"/>
        </a:p>
      </dgm:t>
    </dgm:pt>
    <dgm:pt modelId="{A7517C99-2F31-4F9B-B9A9-24D96119BF03}" type="pres">
      <dgm:prSet presAssocID="{9C6B2DFF-1EA2-4B80-906A-83E9B93B18D5}" presName="parTrans" presStyleLbl="sibTrans2D1" presStyleIdx="0" presStyleCnt="4" custLinFactNeighborX="-16619" custLinFactNeighborY="-1155"/>
      <dgm:spPr/>
      <dgm:t>
        <a:bodyPr/>
        <a:lstStyle/>
        <a:p>
          <a:endParaRPr lang="en-US"/>
        </a:p>
      </dgm:t>
    </dgm:pt>
    <dgm:pt modelId="{05EA4953-A266-47A2-AFC0-76AA397EC226}" type="pres">
      <dgm:prSet presAssocID="{9C6B2DFF-1EA2-4B80-906A-83E9B93B18D5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DD5979D0-9D27-49E0-9F51-2972CA1006F0}" type="pres">
      <dgm:prSet presAssocID="{B61D65C0-2F47-4672-BC16-933A23C27E73}" presName="node" presStyleLbl="node1" presStyleIdx="0" presStyleCnt="4" custScaleX="285107" custScaleY="1062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07C82C-04EF-4AE8-B32E-9C4ABBADB9A1}" type="pres">
      <dgm:prSet presAssocID="{E051B2AD-CC0A-4678-B7C9-F32FDC2E64A3}" presName="parTrans" presStyleLbl="sibTrans2D1" presStyleIdx="1" presStyleCnt="4"/>
      <dgm:spPr/>
      <dgm:t>
        <a:bodyPr/>
        <a:lstStyle/>
        <a:p>
          <a:endParaRPr lang="en-US"/>
        </a:p>
      </dgm:t>
    </dgm:pt>
    <dgm:pt modelId="{C19AC438-51C3-45DC-A043-DA7FB801E417}" type="pres">
      <dgm:prSet presAssocID="{E051B2AD-CC0A-4678-B7C9-F32FDC2E64A3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59EB5331-B00A-4D65-B2CB-E6789312D227}" type="pres">
      <dgm:prSet presAssocID="{BA09318E-76FE-4AB1-920F-6671D8D9C3F3}" presName="node" presStyleLbl="node1" presStyleIdx="1" presStyleCnt="4" custScaleX="154923" custScaleY="140068" custRadScaleRad="128411" custRadScaleInc="-11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5774AB-7E2E-48C3-8F6F-9E8C0B1F0229}" type="pres">
      <dgm:prSet presAssocID="{630677F7-DF76-46F3-A3F6-37E8C94F8BAF}" presName="parTrans" presStyleLbl="sibTrans2D1" presStyleIdx="2" presStyleCnt="4"/>
      <dgm:spPr/>
      <dgm:t>
        <a:bodyPr/>
        <a:lstStyle/>
        <a:p>
          <a:endParaRPr lang="en-US"/>
        </a:p>
      </dgm:t>
    </dgm:pt>
    <dgm:pt modelId="{E5C53054-8404-4B9B-A764-3AD1D5144B55}" type="pres">
      <dgm:prSet presAssocID="{630677F7-DF76-46F3-A3F6-37E8C94F8BAF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E26D32DB-4273-43C5-ACCB-F66E0C0B9B93}" type="pres">
      <dgm:prSet presAssocID="{7292C07F-5C5F-41C7-A5E2-525D6CA57023}" presName="node" presStyleLbl="node1" presStyleIdx="2" presStyleCnt="4" custScaleX="281071" custRadScaleRad="98910" custRadScaleInc="21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00AB4A-DCDD-49A1-9B51-35FE88D0C882}" type="pres">
      <dgm:prSet presAssocID="{349D45DF-502A-4091-9E77-229A25AA7365}" presName="parTrans" presStyleLbl="sibTrans2D1" presStyleIdx="3" presStyleCnt="4"/>
      <dgm:spPr/>
      <dgm:t>
        <a:bodyPr/>
        <a:lstStyle/>
        <a:p>
          <a:endParaRPr lang="en-US"/>
        </a:p>
      </dgm:t>
    </dgm:pt>
    <dgm:pt modelId="{41766D4B-27E1-4A3F-BE65-286056C5E981}" type="pres">
      <dgm:prSet presAssocID="{349D45DF-502A-4091-9E77-229A25AA7365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970F12C0-97BE-4D26-A98D-3985955DE184}" type="pres">
      <dgm:prSet presAssocID="{EBFB032C-45D9-4F9A-B3B1-FE042134829E}" presName="node" presStyleLbl="node1" presStyleIdx="3" presStyleCnt="4" custScaleX="155670" custScaleY="133897" custRadScaleRad="141056" custRadScaleInc="21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82DD95-64C9-4B53-B3AD-8A873FE8A0D9}" type="presOf" srcId="{349D45DF-502A-4091-9E77-229A25AA7365}" destId="{9400AB4A-DCDD-49A1-9B51-35FE88D0C882}" srcOrd="0" destOrd="0" presId="urn:microsoft.com/office/officeart/2005/8/layout/radial5"/>
    <dgm:cxn modelId="{6CC0617A-7272-4C02-964A-73550C7AE274}" srcId="{F2D5E9CD-CC76-4E34-839A-8EB5BBC627B9}" destId="{7292C07F-5C5F-41C7-A5E2-525D6CA57023}" srcOrd="2" destOrd="0" parTransId="{630677F7-DF76-46F3-A3F6-37E8C94F8BAF}" sibTransId="{77750314-F967-493B-AF51-F3CABD8D6EA6}"/>
    <dgm:cxn modelId="{EAB27211-7460-4208-819F-76117A3B146E}" srcId="{F2D5E9CD-CC76-4E34-839A-8EB5BBC627B9}" destId="{EBFB032C-45D9-4F9A-B3B1-FE042134829E}" srcOrd="3" destOrd="0" parTransId="{349D45DF-502A-4091-9E77-229A25AA7365}" sibTransId="{EC334094-7C55-4A9C-91CC-F1E001B26BA5}"/>
    <dgm:cxn modelId="{1DDD16D8-1D07-491C-AB39-8017DFE2DB3A}" type="presOf" srcId="{630677F7-DF76-46F3-A3F6-37E8C94F8BAF}" destId="{E5C53054-8404-4B9B-A764-3AD1D5144B55}" srcOrd="1" destOrd="0" presId="urn:microsoft.com/office/officeart/2005/8/layout/radial5"/>
    <dgm:cxn modelId="{CB844325-511A-4A74-87A8-365CFA777AE8}" type="presOf" srcId="{16B3192A-B47F-4F08-870D-C78A1F93BEF1}" destId="{F66A4EC2-99FB-41AE-B8D5-31FFC60FD544}" srcOrd="0" destOrd="0" presId="urn:microsoft.com/office/officeart/2005/8/layout/radial5"/>
    <dgm:cxn modelId="{C426D733-09D6-4F4C-8C20-76DFAC0BE8DE}" type="presOf" srcId="{349D45DF-502A-4091-9E77-229A25AA7365}" destId="{41766D4B-27E1-4A3F-BE65-286056C5E981}" srcOrd="1" destOrd="0" presId="urn:microsoft.com/office/officeart/2005/8/layout/radial5"/>
    <dgm:cxn modelId="{062F78F1-2091-4132-9AD4-459A82C84FAF}" type="presOf" srcId="{F2D5E9CD-CC76-4E34-839A-8EB5BBC627B9}" destId="{285DFDF4-4133-4F37-AA0A-5E6B145B6C9D}" srcOrd="0" destOrd="0" presId="urn:microsoft.com/office/officeart/2005/8/layout/radial5"/>
    <dgm:cxn modelId="{6CA442E0-DB13-4C59-AED9-7A60151CAD09}" type="presOf" srcId="{E051B2AD-CC0A-4678-B7C9-F32FDC2E64A3}" destId="{6007C82C-04EF-4AE8-B32E-9C4ABBADB9A1}" srcOrd="0" destOrd="0" presId="urn:microsoft.com/office/officeart/2005/8/layout/radial5"/>
    <dgm:cxn modelId="{52BB0A77-53C0-4202-A273-A556E4F63014}" type="presOf" srcId="{9C6B2DFF-1EA2-4B80-906A-83E9B93B18D5}" destId="{A7517C99-2F31-4F9B-B9A9-24D96119BF03}" srcOrd="0" destOrd="0" presId="urn:microsoft.com/office/officeart/2005/8/layout/radial5"/>
    <dgm:cxn modelId="{BABAE513-7AF1-4C59-A489-BB6AC518D256}" type="presOf" srcId="{BA09318E-76FE-4AB1-920F-6671D8D9C3F3}" destId="{59EB5331-B00A-4D65-B2CB-E6789312D227}" srcOrd="0" destOrd="0" presId="urn:microsoft.com/office/officeart/2005/8/layout/radial5"/>
    <dgm:cxn modelId="{D2A585BF-9A24-42EF-AEA9-76FBA387F3EB}" type="presOf" srcId="{EBFB032C-45D9-4F9A-B3B1-FE042134829E}" destId="{970F12C0-97BE-4D26-A98D-3985955DE184}" srcOrd="0" destOrd="0" presId="urn:microsoft.com/office/officeart/2005/8/layout/radial5"/>
    <dgm:cxn modelId="{6E83F8E9-FE34-4EDA-9EBB-202265E197AF}" type="presOf" srcId="{B61D65C0-2F47-4672-BC16-933A23C27E73}" destId="{DD5979D0-9D27-49E0-9F51-2972CA1006F0}" srcOrd="0" destOrd="0" presId="urn:microsoft.com/office/officeart/2005/8/layout/radial5"/>
    <dgm:cxn modelId="{ADAB77BE-A914-4C99-94B5-3BA30BCFDCD9}" type="presOf" srcId="{9C6B2DFF-1EA2-4B80-906A-83E9B93B18D5}" destId="{05EA4953-A266-47A2-AFC0-76AA397EC226}" srcOrd="1" destOrd="0" presId="urn:microsoft.com/office/officeart/2005/8/layout/radial5"/>
    <dgm:cxn modelId="{B60F7D26-DF7A-4C74-90D2-163AC92FBFA1}" type="presOf" srcId="{630677F7-DF76-46F3-A3F6-37E8C94F8BAF}" destId="{D45774AB-7E2E-48C3-8F6F-9E8C0B1F0229}" srcOrd="0" destOrd="0" presId="urn:microsoft.com/office/officeart/2005/8/layout/radial5"/>
    <dgm:cxn modelId="{A8318191-DC44-40D2-8DCF-30D14B6DD3FC}" type="presOf" srcId="{7292C07F-5C5F-41C7-A5E2-525D6CA57023}" destId="{E26D32DB-4273-43C5-ACCB-F66E0C0B9B93}" srcOrd="0" destOrd="0" presId="urn:microsoft.com/office/officeart/2005/8/layout/radial5"/>
    <dgm:cxn modelId="{C57BA97B-1B33-4003-89D0-771C01CBC68F}" srcId="{F2D5E9CD-CC76-4E34-839A-8EB5BBC627B9}" destId="{B61D65C0-2F47-4672-BC16-933A23C27E73}" srcOrd="0" destOrd="0" parTransId="{9C6B2DFF-1EA2-4B80-906A-83E9B93B18D5}" sibTransId="{1E247C1D-C16B-4DD1-A4C1-88C4ADB55BDC}"/>
    <dgm:cxn modelId="{6D7DEF46-E66C-4ED6-9C45-311EC119156B}" srcId="{F2D5E9CD-CC76-4E34-839A-8EB5BBC627B9}" destId="{BA09318E-76FE-4AB1-920F-6671D8D9C3F3}" srcOrd="1" destOrd="0" parTransId="{E051B2AD-CC0A-4678-B7C9-F32FDC2E64A3}" sibTransId="{743D1329-C730-42CD-B729-15C171A9AD76}"/>
    <dgm:cxn modelId="{0B84EC1C-0D3C-4CE9-BC84-58644F09B348}" srcId="{16B3192A-B47F-4F08-870D-C78A1F93BEF1}" destId="{F2D5E9CD-CC76-4E34-839A-8EB5BBC627B9}" srcOrd="0" destOrd="0" parTransId="{7C041E2F-4681-4B45-8F5C-36F4C8A64DFA}" sibTransId="{D9605059-A54E-47F9-944F-C6D4EB8CB3F1}"/>
    <dgm:cxn modelId="{A478C367-E43F-47B3-84A8-CE36FE8C1959}" type="presOf" srcId="{E051B2AD-CC0A-4678-B7C9-F32FDC2E64A3}" destId="{C19AC438-51C3-45DC-A043-DA7FB801E417}" srcOrd="1" destOrd="0" presId="urn:microsoft.com/office/officeart/2005/8/layout/radial5"/>
    <dgm:cxn modelId="{23A5C19D-F3CB-414C-B009-7750F1CEFA4A}" type="presParOf" srcId="{F66A4EC2-99FB-41AE-B8D5-31FFC60FD544}" destId="{285DFDF4-4133-4F37-AA0A-5E6B145B6C9D}" srcOrd="0" destOrd="0" presId="urn:microsoft.com/office/officeart/2005/8/layout/radial5"/>
    <dgm:cxn modelId="{4CEC0D71-B12F-4477-BA56-8F001D2CC009}" type="presParOf" srcId="{F66A4EC2-99FB-41AE-B8D5-31FFC60FD544}" destId="{A7517C99-2F31-4F9B-B9A9-24D96119BF03}" srcOrd="1" destOrd="0" presId="urn:microsoft.com/office/officeart/2005/8/layout/radial5"/>
    <dgm:cxn modelId="{6E901B54-1FE1-4DA4-9597-375B954205CF}" type="presParOf" srcId="{A7517C99-2F31-4F9B-B9A9-24D96119BF03}" destId="{05EA4953-A266-47A2-AFC0-76AA397EC226}" srcOrd="0" destOrd="0" presId="urn:microsoft.com/office/officeart/2005/8/layout/radial5"/>
    <dgm:cxn modelId="{D2858654-F8C8-4437-8484-E85E51682890}" type="presParOf" srcId="{F66A4EC2-99FB-41AE-B8D5-31FFC60FD544}" destId="{DD5979D0-9D27-49E0-9F51-2972CA1006F0}" srcOrd="2" destOrd="0" presId="urn:microsoft.com/office/officeart/2005/8/layout/radial5"/>
    <dgm:cxn modelId="{27795790-524D-46BE-9B5D-D5288A7556A0}" type="presParOf" srcId="{F66A4EC2-99FB-41AE-B8D5-31FFC60FD544}" destId="{6007C82C-04EF-4AE8-B32E-9C4ABBADB9A1}" srcOrd="3" destOrd="0" presId="urn:microsoft.com/office/officeart/2005/8/layout/radial5"/>
    <dgm:cxn modelId="{926D9E4F-6C55-464E-9464-B94698E4F93B}" type="presParOf" srcId="{6007C82C-04EF-4AE8-B32E-9C4ABBADB9A1}" destId="{C19AC438-51C3-45DC-A043-DA7FB801E417}" srcOrd="0" destOrd="0" presId="urn:microsoft.com/office/officeart/2005/8/layout/radial5"/>
    <dgm:cxn modelId="{19281435-2B54-43DB-A413-9BA91E8F75A3}" type="presParOf" srcId="{F66A4EC2-99FB-41AE-B8D5-31FFC60FD544}" destId="{59EB5331-B00A-4D65-B2CB-E6789312D227}" srcOrd="4" destOrd="0" presId="urn:microsoft.com/office/officeart/2005/8/layout/radial5"/>
    <dgm:cxn modelId="{E6F609AC-E40D-42BE-A20E-276163E341E9}" type="presParOf" srcId="{F66A4EC2-99FB-41AE-B8D5-31FFC60FD544}" destId="{D45774AB-7E2E-48C3-8F6F-9E8C0B1F0229}" srcOrd="5" destOrd="0" presId="urn:microsoft.com/office/officeart/2005/8/layout/radial5"/>
    <dgm:cxn modelId="{12FEBB53-9335-458A-8D97-A3520BD143A9}" type="presParOf" srcId="{D45774AB-7E2E-48C3-8F6F-9E8C0B1F0229}" destId="{E5C53054-8404-4B9B-A764-3AD1D5144B55}" srcOrd="0" destOrd="0" presId="urn:microsoft.com/office/officeart/2005/8/layout/radial5"/>
    <dgm:cxn modelId="{A61E2E28-EB0B-4A72-A7BA-F10FA1E4C903}" type="presParOf" srcId="{F66A4EC2-99FB-41AE-B8D5-31FFC60FD544}" destId="{E26D32DB-4273-43C5-ACCB-F66E0C0B9B93}" srcOrd="6" destOrd="0" presId="urn:microsoft.com/office/officeart/2005/8/layout/radial5"/>
    <dgm:cxn modelId="{FB79FE13-E41D-4C95-BCBC-EEBD9251A8C1}" type="presParOf" srcId="{F66A4EC2-99FB-41AE-B8D5-31FFC60FD544}" destId="{9400AB4A-DCDD-49A1-9B51-35FE88D0C882}" srcOrd="7" destOrd="0" presId="urn:microsoft.com/office/officeart/2005/8/layout/radial5"/>
    <dgm:cxn modelId="{FC78B5D3-C928-48EF-B439-2674E943CEE0}" type="presParOf" srcId="{9400AB4A-DCDD-49A1-9B51-35FE88D0C882}" destId="{41766D4B-27E1-4A3F-BE65-286056C5E981}" srcOrd="0" destOrd="0" presId="urn:microsoft.com/office/officeart/2005/8/layout/radial5"/>
    <dgm:cxn modelId="{72076F1B-A1CB-442E-A38D-EEBFB818DD82}" type="presParOf" srcId="{F66A4EC2-99FB-41AE-B8D5-31FFC60FD544}" destId="{970F12C0-97BE-4D26-A98D-3985955DE184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5DFDF4-4133-4F37-AA0A-5E6B145B6C9D}">
      <dsp:nvSpPr>
        <dsp:cNvPr id="0" name=""/>
        <dsp:cNvSpPr/>
      </dsp:nvSpPr>
      <dsp:spPr>
        <a:xfrm>
          <a:off x="2971157" y="2138206"/>
          <a:ext cx="1877187" cy="17349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Leitourgia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>
        <a:off x="3246065" y="2392287"/>
        <a:ext cx="1327371" cy="1226812"/>
      </dsp:txXfrm>
    </dsp:sp>
    <dsp:sp modelId="{A7517C99-2F31-4F9B-B9A9-24D96119BF03}">
      <dsp:nvSpPr>
        <dsp:cNvPr id="0" name=""/>
        <dsp:cNvSpPr/>
      </dsp:nvSpPr>
      <dsp:spPr>
        <a:xfrm rot="16227516">
          <a:off x="3749539" y="1630793"/>
          <a:ext cx="253701" cy="5381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3787289" y="1776474"/>
        <a:ext cx="177591" cy="322880"/>
      </dsp:txXfrm>
    </dsp:sp>
    <dsp:sp modelId="{DD5979D0-9D27-49E0-9F51-2972CA1006F0}">
      <dsp:nvSpPr>
        <dsp:cNvPr id="0" name=""/>
        <dsp:cNvSpPr/>
      </dsp:nvSpPr>
      <dsp:spPr>
        <a:xfrm>
          <a:off x="1670990" y="-21930"/>
          <a:ext cx="4512530" cy="16814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/>
            <a:t>Kerygma</a:t>
          </a:r>
          <a:r>
            <a:rPr lang="en-US" sz="2400" b="1" kern="1200" dirty="0" smtClean="0"/>
            <a:t> /</a:t>
          </a:r>
          <a:r>
            <a:rPr lang="en-US" sz="2400" b="1" kern="1200" dirty="0" err="1" smtClean="0"/>
            <a:t>Didache</a:t>
          </a:r>
          <a:endParaRPr lang="en-US" sz="24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 smtClean="0"/>
        </a:p>
      </dsp:txBody>
      <dsp:txXfrm>
        <a:off x="2331835" y="224320"/>
        <a:ext cx="3190840" cy="1188997"/>
      </dsp:txXfrm>
    </dsp:sp>
    <dsp:sp modelId="{6007C82C-04EF-4AE8-B32E-9C4ABBADB9A1}">
      <dsp:nvSpPr>
        <dsp:cNvPr id="0" name=""/>
        <dsp:cNvSpPr/>
      </dsp:nvSpPr>
      <dsp:spPr>
        <a:xfrm rot="3681">
          <a:off x="4968950" y="2737915"/>
          <a:ext cx="290553" cy="5381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4968950" y="2845495"/>
        <a:ext cx="203387" cy="322880"/>
      </dsp:txXfrm>
    </dsp:sp>
    <dsp:sp modelId="{59EB5331-B00A-4D65-B2CB-E6789312D227}">
      <dsp:nvSpPr>
        <dsp:cNvPr id="0" name=""/>
        <dsp:cNvSpPr/>
      </dsp:nvSpPr>
      <dsp:spPr>
        <a:xfrm>
          <a:off x="5396556" y="1900134"/>
          <a:ext cx="2452043" cy="2216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/>
            <a:t>Diakonia</a:t>
          </a:r>
          <a:endParaRPr lang="en-US" sz="24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/>
        </a:p>
      </dsp:txBody>
      <dsp:txXfrm>
        <a:off x="5755649" y="2224795"/>
        <a:ext cx="1733857" cy="1567604"/>
      </dsp:txXfrm>
    </dsp:sp>
    <dsp:sp modelId="{D45774AB-7E2E-48C3-8F6F-9E8C0B1F0229}">
      <dsp:nvSpPr>
        <dsp:cNvPr id="0" name=""/>
        <dsp:cNvSpPr/>
      </dsp:nvSpPr>
      <dsp:spPr>
        <a:xfrm rot="5431448">
          <a:off x="3750559" y="3876340"/>
          <a:ext cx="297532" cy="5381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3795597" y="3939339"/>
        <a:ext cx="208272" cy="322880"/>
      </dsp:txXfrm>
    </dsp:sp>
    <dsp:sp modelId="{E26D32DB-4273-43C5-ACCB-F66E0C0B9B93}">
      <dsp:nvSpPr>
        <dsp:cNvPr id="0" name=""/>
        <dsp:cNvSpPr/>
      </dsp:nvSpPr>
      <dsp:spPr>
        <a:xfrm>
          <a:off x="1665115" y="4434502"/>
          <a:ext cx="4448650" cy="15827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/>
            <a:t>Profeteia</a:t>
          </a:r>
          <a:endParaRPr lang="en-US" sz="2400" b="1" kern="1200" dirty="0" smtClean="0"/>
        </a:p>
      </dsp:txBody>
      <dsp:txXfrm>
        <a:off x="2316605" y="4666290"/>
        <a:ext cx="3145670" cy="1119173"/>
      </dsp:txXfrm>
    </dsp:sp>
    <dsp:sp modelId="{9400AB4A-DCDD-49A1-9B51-35FE88D0C882}">
      <dsp:nvSpPr>
        <dsp:cNvPr id="0" name=""/>
        <dsp:cNvSpPr/>
      </dsp:nvSpPr>
      <dsp:spPr>
        <a:xfrm rot="10831886">
          <a:off x="2590641" y="2725637"/>
          <a:ext cx="268938" cy="5381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2671320" y="2833638"/>
        <a:ext cx="188257" cy="322880"/>
      </dsp:txXfrm>
    </dsp:sp>
    <dsp:sp modelId="{970F12C0-97BE-4D26-A98D-3985955DE184}">
      <dsp:nvSpPr>
        <dsp:cNvPr id="0" name=""/>
        <dsp:cNvSpPr/>
      </dsp:nvSpPr>
      <dsp:spPr>
        <a:xfrm>
          <a:off x="0" y="1921227"/>
          <a:ext cx="2463866" cy="21192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/>
            <a:t>Koinonia</a:t>
          </a:r>
          <a:endParaRPr lang="en-US" sz="2400" b="1" kern="1200" dirty="0" smtClean="0"/>
        </a:p>
      </dsp:txBody>
      <dsp:txXfrm>
        <a:off x="360825" y="2231585"/>
        <a:ext cx="1742216" cy="14985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77FA-49A3-4D0F-A553-D88577B84F8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1/6/2014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53B7-B51C-4A54-82BB-13D8B08693A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016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77FA-49A3-4D0F-A553-D88577B84F8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1/6/2014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53B7-B51C-4A54-82BB-13D8B08693A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2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77FA-49A3-4D0F-A553-D88577B84F8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1/6/2014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53B7-B51C-4A54-82BB-13D8B08693A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11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77FA-49A3-4D0F-A553-D88577B84F8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1/6/2014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53B7-B51C-4A54-82BB-13D8B08693A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795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77FA-49A3-4D0F-A553-D88577B84F8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1/6/2014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53B7-B51C-4A54-82BB-13D8B08693A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241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77FA-49A3-4D0F-A553-D88577B84F8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1/6/2014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53B7-B51C-4A54-82BB-13D8B08693A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8086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77FA-49A3-4D0F-A553-D88577B84F8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1/6/2014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53B7-B51C-4A54-82BB-13D8B08693A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234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77FA-49A3-4D0F-A553-D88577B84F8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1/6/2014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53B7-B51C-4A54-82BB-13D8B08693A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3688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77FA-49A3-4D0F-A553-D88577B84F8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1/6/2014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53B7-B51C-4A54-82BB-13D8B08693A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3344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77FA-49A3-4D0F-A553-D88577B84F8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1/6/2014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53B7-B51C-4A54-82BB-13D8B08693A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4149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77FA-49A3-4D0F-A553-D88577B84F8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1/6/2014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53B7-B51C-4A54-82BB-13D8B08693A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06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77FA-49A3-4D0F-A553-D88577B84F8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1/6/2014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53B7-B51C-4A54-82BB-13D8B08693A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2481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77FA-49A3-4D0F-A553-D88577B84F8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1/6/2014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53B7-B51C-4A54-82BB-13D8B08693A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7127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77FA-49A3-4D0F-A553-D88577B84F8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1/6/2014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53B7-B51C-4A54-82BB-13D8B08693A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9255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77FA-49A3-4D0F-A553-D88577B84F8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1/6/2014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53B7-B51C-4A54-82BB-13D8B08693A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455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77FA-49A3-4D0F-A553-D88577B84F8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1/6/2014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53B7-B51C-4A54-82BB-13D8B08693A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858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77FA-49A3-4D0F-A553-D88577B84F8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1/6/2014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53B7-B51C-4A54-82BB-13D8B08693A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574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77FA-49A3-4D0F-A553-D88577B84F8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1/6/2014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53B7-B51C-4A54-82BB-13D8B08693A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268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77FA-49A3-4D0F-A553-D88577B84F8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1/6/2014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53B7-B51C-4A54-82BB-13D8B08693A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189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77FA-49A3-4D0F-A553-D88577B84F8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1/6/2014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53B7-B51C-4A54-82BB-13D8B08693A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664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77FA-49A3-4D0F-A553-D88577B84F8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1/6/2014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53B7-B51C-4A54-82BB-13D8B08693A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9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77FA-49A3-4D0F-A553-D88577B84F8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1/6/2014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53B7-B51C-4A54-82BB-13D8B08693A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558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E77FA-49A3-4D0F-A553-D88577B84F8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1/6/2014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953B7-B51C-4A54-82BB-13D8B08693A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9106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E77FA-49A3-4D0F-A553-D88577B84F8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1/6/2014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953B7-B51C-4A54-82BB-13D8B08693A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2541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20796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Spirituality for Becoming Multicultural</a:t>
            </a:r>
            <a:br>
              <a:rPr lang="en-US" dirty="0" smtClean="0"/>
            </a:br>
            <a:r>
              <a:rPr lang="en-US" sz="3600" dirty="0" smtClean="0"/>
              <a:t>Adam Bond</a:t>
            </a:r>
            <a:br>
              <a:rPr lang="en-US" sz="3600" dirty="0" smtClean="0"/>
            </a:br>
            <a:r>
              <a:rPr lang="en-US" sz="3600" dirty="0" smtClean="0"/>
              <a:t>Elizabeth Conde-Frazier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2010SpiritualConvocationWe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2819400"/>
            <a:ext cx="6096000" cy="355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86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457200" y="609600"/>
            <a:ext cx="5486400" cy="552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600" b="1">
                <a:solidFill>
                  <a:prstClr val="white"/>
                </a:solidFill>
                <a:latin typeface="Sylfaen" pitchFamily="18" charset="0"/>
              </a:rPr>
              <a:t>Hospitality as recognition</a:t>
            </a:r>
            <a:r>
              <a:rPr lang="en-US" sz="3600">
                <a:solidFill>
                  <a:prstClr val="white"/>
                </a:solidFill>
                <a:latin typeface="Sylfaen" pitchFamily="18" charset="0"/>
              </a:rPr>
              <a:t> – respecting the image of God in another and seeing their potential contributions as being of equal value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600" b="1">
                <a:solidFill>
                  <a:prstClr val="white"/>
                </a:solidFill>
                <a:latin typeface="Sylfaen" pitchFamily="18" charset="0"/>
              </a:rPr>
              <a:t>Hospitality as resistance</a:t>
            </a:r>
            <a:r>
              <a:rPr lang="en-US" sz="3600">
                <a:solidFill>
                  <a:prstClr val="white"/>
                </a:solidFill>
                <a:latin typeface="Sylfaen" pitchFamily="18" charset="0"/>
              </a:rPr>
              <a:t> – acts of respect and welcome rather than disregard and dishonor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sz="3600">
              <a:solidFill>
                <a:prstClr val="white"/>
              </a:solidFill>
              <a:latin typeface="Sylfaen" pitchFamily="18" charset="0"/>
            </a:endParaRPr>
          </a:p>
        </p:txBody>
      </p:sp>
      <p:pic>
        <p:nvPicPr>
          <p:cNvPr id="3" name="Picture 5" descr="BD09765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2209800"/>
            <a:ext cx="2424113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6315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62000" y="838200"/>
            <a:ext cx="6324600" cy="11398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5400" b="1">
                <a:solidFill>
                  <a:prstClr val="white"/>
                </a:solidFill>
                <a:latin typeface="Georgia" pitchFamily="18" charset="0"/>
                <a:ea typeface="+mj-ea"/>
                <a:cs typeface="+mj-cs"/>
              </a:rPr>
              <a:t>Encounter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62000" y="2514600"/>
            <a:ext cx="7620000" cy="407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dirty="0">
                <a:solidFill>
                  <a:prstClr val="white"/>
                </a:solidFill>
                <a:latin typeface="Sylfaen" pitchFamily="18" charset="0"/>
              </a:rPr>
              <a:t>“</a:t>
            </a:r>
            <a:r>
              <a:rPr lang="en-US" sz="2800" i="1" dirty="0">
                <a:solidFill>
                  <a:prstClr val="white"/>
                </a:solidFill>
                <a:latin typeface="Sylfaen" pitchFamily="18" charset="0"/>
              </a:rPr>
              <a:t>Who knows one culture, knows no culture.  We come to self knowledge on the boundary.”</a:t>
            </a:r>
            <a:r>
              <a:rPr lang="en-US" sz="2800" dirty="0">
                <a:solidFill>
                  <a:prstClr val="white"/>
                </a:solidFill>
                <a:latin typeface="Sylfaen" pitchFamily="18" charset="0"/>
              </a:rPr>
              <a:t>  (David W. </a:t>
            </a:r>
            <a:r>
              <a:rPr lang="en-US" sz="2800" dirty="0" err="1">
                <a:solidFill>
                  <a:prstClr val="white"/>
                </a:solidFill>
                <a:latin typeface="Sylfaen" pitchFamily="18" charset="0"/>
              </a:rPr>
              <a:t>Augsburger</a:t>
            </a:r>
            <a:r>
              <a:rPr lang="en-US" sz="2800" dirty="0">
                <a:solidFill>
                  <a:prstClr val="white"/>
                </a:solidFill>
                <a:latin typeface="Sylfaen" pitchFamily="18" charset="0"/>
              </a:rPr>
              <a:t>)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dirty="0">
                <a:solidFill>
                  <a:prstClr val="white"/>
                </a:solidFill>
                <a:latin typeface="Sylfaen" pitchFamily="18" charset="0"/>
              </a:rPr>
              <a:t>A place for the </a:t>
            </a:r>
            <a:r>
              <a:rPr lang="en-US" sz="2800" dirty="0" smtClean="0">
                <a:solidFill>
                  <a:prstClr val="white"/>
                </a:solidFill>
                <a:latin typeface="Sylfaen" pitchFamily="18" charset="0"/>
              </a:rPr>
              <a:t>mixing up </a:t>
            </a:r>
            <a:r>
              <a:rPr lang="en-US" sz="2800" dirty="0">
                <a:solidFill>
                  <a:prstClr val="white"/>
                </a:solidFill>
                <a:latin typeface="Sylfaen" pitchFamily="18" charset="0"/>
              </a:rPr>
              <a:t>of </a:t>
            </a:r>
            <a:r>
              <a:rPr lang="en-US" sz="2800" dirty="0" smtClean="0">
                <a:solidFill>
                  <a:prstClr val="white"/>
                </a:solidFill>
                <a:latin typeface="Sylfaen" pitchFamily="18" charset="0"/>
              </a:rPr>
              <a:t>our </a:t>
            </a:r>
            <a:r>
              <a:rPr lang="en-US" sz="2800" dirty="0">
                <a:solidFill>
                  <a:prstClr val="white"/>
                </a:solidFill>
                <a:latin typeface="Sylfaen" pitchFamily="18" charset="0"/>
              </a:rPr>
              <a:t>worlds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dirty="0">
                <a:solidFill>
                  <a:prstClr val="white"/>
                </a:solidFill>
                <a:latin typeface="Sylfaen" pitchFamily="18" charset="0"/>
              </a:rPr>
              <a:t>Where hybrid significations are created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i="1" dirty="0" err="1">
                <a:solidFill>
                  <a:prstClr val="white"/>
                </a:solidFill>
                <a:latin typeface="Sylfaen" pitchFamily="18" charset="0"/>
              </a:rPr>
              <a:t>Mestizo</a:t>
            </a:r>
            <a:r>
              <a:rPr lang="en-US" sz="2800" i="1" dirty="0">
                <a:solidFill>
                  <a:prstClr val="white"/>
                </a:solidFill>
                <a:latin typeface="Sylfaen" pitchFamily="18" charset="0"/>
              </a:rPr>
              <a:t>/a</a:t>
            </a:r>
            <a:r>
              <a:rPr lang="en-US" sz="2800" dirty="0">
                <a:solidFill>
                  <a:prstClr val="white"/>
                </a:solidFill>
                <a:latin typeface="Sylfaen" pitchFamily="18" charset="0"/>
              </a:rPr>
              <a:t> consciousness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dirty="0">
                <a:solidFill>
                  <a:prstClr val="white"/>
                </a:solidFill>
                <a:latin typeface="Sylfaen" pitchFamily="18" charset="0"/>
              </a:rPr>
              <a:t>The place for storytelling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2800" dirty="0">
              <a:solidFill>
                <a:prstClr val="white"/>
              </a:solidFill>
              <a:latin typeface="Sylfaen" pitchFamily="18" charset="0"/>
            </a:endParaRPr>
          </a:p>
        </p:txBody>
      </p:sp>
      <p:pic>
        <p:nvPicPr>
          <p:cNvPr id="4" name="Picture 4" descr="j01583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609600"/>
            <a:ext cx="1822450" cy="174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1679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457200"/>
            <a:ext cx="7543800" cy="1431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400" smtClean="0">
                <a:solidFill>
                  <a:prstClr val="white"/>
                </a:solidFill>
                <a:ea typeface="+mj-ea"/>
                <a:cs typeface="+mj-cs"/>
              </a:rPr>
              <a:t>Transforming Moments</a:t>
            </a:r>
            <a:br>
              <a:rPr lang="en-US" sz="4400" smtClean="0">
                <a:solidFill>
                  <a:prstClr val="white"/>
                </a:solidFill>
                <a:ea typeface="+mj-ea"/>
                <a:cs typeface="+mj-cs"/>
              </a:rPr>
            </a:br>
            <a:r>
              <a:rPr lang="en-US" sz="4400" smtClean="0">
                <a:solidFill>
                  <a:prstClr val="white"/>
                </a:solidFill>
                <a:ea typeface="+mj-ea"/>
                <a:cs typeface="+mj-cs"/>
              </a:rPr>
              <a:t>James Loder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09600" y="2057400"/>
            <a:ext cx="80772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smtClean="0">
                <a:solidFill>
                  <a:prstClr val="white"/>
                </a:solidFill>
              </a:rPr>
              <a:t>Alter our ways of being in the world.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smtClean="0">
                <a:solidFill>
                  <a:prstClr val="white"/>
                </a:solidFill>
              </a:rPr>
              <a:t>A convictional experience.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smtClean="0">
                <a:solidFill>
                  <a:prstClr val="white"/>
                </a:solidFill>
              </a:rPr>
              <a:t>Disrupts our previous assumptive world by puncturing our previous ways of making meaning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smtClean="0">
                <a:solidFill>
                  <a:prstClr val="white"/>
                </a:solidFill>
              </a:rPr>
              <a:t>Discloses to us dimensions of being not previously attended to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smtClean="0">
                <a:solidFill>
                  <a:prstClr val="white"/>
                </a:solidFill>
              </a:rPr>
              <a:t>We can re-ground and realign our ways of seeing and being. </a:t>
            </a:r>
          </a:p>
        </p:txBody>
      </p:sp>
    </p:spTree>
    <p:extLst>
      <p:ext uri="{BB962C8B-B14F-4D97-AF65-F5344CB8AC3E}">
        <p14:creationId xmlns:p14="http://schemas.microsoft.com/office/powerpoint/2010/main" val="2941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1752600" y="762000"/>
            <a:ext cx="5562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4000">
                <a:solidFill>
                  <a:prstClr val="white"/>
                </a:solidFill>
                <a:latin typeface="Sylfaen" pitchFamily="18" charset="0"/>
              </a:rPr>
              <a:t>Within our encounters the Holy Spirit helps to birth new stories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3600">
                <a:solidFill>
                  <a:prstClr val="white"/>
                </a:solidFill>
                <a:latin typeface="Sylfaen" pitchFamily="18" charset="0"/>
              </a:rPr>
              <a:t>   	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3600">
                <a:solidFill>
                  <a:prstClr val="white"/>
                </a:solidFill>
                <a:latin typeface="Sylfaen" pitchFamily="18" charset="0"/>
              </a:rPr>
              <a:t> 		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752600" y="3048000"/>
            <a:ext cx="563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447800" y="2971800"/>
            <a:ext cx="6019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n-US" sz="400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lfaen" pitchFamily="18" charset="0"/>
              </a:rPr>
              <a:t>   Acts 10</a:t>
            </a:r>
          </a:p>
          <a:p>
            <a:pPr lvl="1">
              <a:spcBef>
                <a:spcPct val="50000"/>
              </a:spcBef>
              <a:buSzPct val="85000"/>
              <a:buFont typeface="Wingdings" pitchFamily="2" charset="2"/>
              <a:buChar char="q"/>
              <a:defRPr/>
            </a:pPr>
            <a:r>
              <a:rPr lang="en-US" sz="400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lfaen" pitchFamily="18" charset="0"/>
              </a:rPr>
              <a:t>   Ephesians 2:13-16, 19</a:t>
            </a:r>
          </a:p>
        </p:txBody>
      </p:sp>
      <p:pic>
        <p:nvPicPr>
          <p:cNvPr id="5" name="Picture 6" descr="j00963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953000"/>
            <a:ext cx="16764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37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09600" y="685800"/>
            <a:ext cx="8229600" cy="11398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b="1">
                <a:solidFill>
                  <a:prstClr val="white"/>
                </a:solidFill>
                <a:latin typeface="Georgia" pitchFamily="18" charset="0"/>
                <a:ea typeface="+mj-ea"/>
                <a:cs typeface="+mj-cs"/>
              </a:rPr>
              <a:t>Compassion: Doing justice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533400" y="1143000"/>
            <a:ext cx="8001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sz="3600">
              <a:solidFill>
                <a:prstClr val="white"/>
              </a:solidFill>
              <a:latin typeface="Sylfaen" pitchFamily="18" charset="0"/>
            </a:endParaRPr>
          </a:p>
          <a:p>
            <a:pPr marL="342900" indent="-342900" algn="ctr">
              <a:spcBef>
                <a:spcPct val="20000"/>
              </a:spcBef>
              <a:buFont typeface="Wingdings" pitchFamily="2" charset="2"/>
              <a:buNone/>
            </a:pPr>
            <a:r>
              <a:rPr lang="en-US" sz="3600" i="1">
                <a:solidFill>
                  <a:prstClr val="white"/>
                </a:solidFill>
                <a:latin typeface="Sylfaen" pitchFamily="18" charset="0"/>
              </a:rPr>
              <a:t>“Justice is love correcting that which would work against love</a:t>
            </a:r>
            <a:r>
              <a:rPr lang="en-US" sz="3600">
                <a:solidFill>
                  <a:prstClr val="white"/>
                </a:solidFill>
                <a:latin typeface="Sylfaen" pitchFamily="18" charset="0"/>
              </a:rPr>
              <a:t>”  </a:t>
            </a:r>
          </a:p>
          <a:p>
            <a:pPr marL="342900" indent="-342900" algn="ctr">
              <a:spcBef>
                <a:spcPct val="20000"/>
              </a:spcBef>
              <a:buFont typeface="Wingdings" pitchFamily="2" charset="2"/>
              <a:buNone/>
            </a:pPr>
            <a:endParaRPr lang="en-US" sz="1200">
              <a:solidFill>
                <a:prstClr val="white"/>
              </a:solidFill>
              <a:latin typeface="Sylfaen" pitchFamily="18" charset="0"/>
            </a:endParaRPr>
          </a:p>
          <a:p>
            <a:pPr marL="342900" indent="-342900" algn="ctr">
              <a:spcBef>
                <a:spcPct val="20000"/>
              </a:spcBef>
              <a:buFont typeface="Wingdings" pitchFamily="2" charset="2"/>
              <a:buNone/>
            </a:pPr>
            <a:r>
              <a:rPr lang="en-US" sz="3200">
                <a:solidFill>
                  <a:prstClr val="white"/>
                </a:solidFill>
                <a:latin typeface="Sylfaen" pitchFamily="18" charset="0"/>
              </a:rPr>
              <a:t>(Martin Luther King, Jr.)</a:t>
            </a:r>
          </a:p>
        </p:txBody>
      </p:sp>
      <p:pic>
        <p:nvPicPr>
          <p:cNvPr id="4" name="Picture 8" descr="j01551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82975" y="4038600"/>
            <a:ext cx="1993900" cy="225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0993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066800" y="609600"/>
            <a:ext cx="5486400" cy="11398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b="1">
                <a:solidFill>
                  <a:prstClr val="white"/>
                </a:solidFill>
                <a:latin typeface="Georgia" pitchFamily="18" charset="0"/>
                <a:ea typeface="+mj-ea"/>
                <a:cs typeface="+mj-cs"/>
              </a:rPr>
              <a:t>Compassion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38200" y="1905000"/>
            <a:ext cx="7924800" cy="392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i="1">
                <a:solidFill>
                  <a:prstClr val="white"/>
                </a:solidFill>
                <a:latin typeface="Sylfaen" pitchFamily="18" charset="0"/>
              </a:rPr>
              <a:t>Cum Patior-</a:t>
            </a:r>
            <a:r>
              <a:rPr lang="en-US" sz="2800">
                <a:solidFill>
                  <a:prstClr val="white"/>
                </a:solidFill>
                <a:latin typeface="Sylfaen" pitchFamily="18" charset="0"/>
              </a:rPr>
              <a:t> to suffer with, to undergo with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solidFill>
                  <a:prstClr val="white"/>
                </a:solidFill>
                <a:latin typeface="Sylfaen" pitchFamily="18" charset="0"/>
              </a:rPr>
              <a:t>Connotes solidarity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solidFill>
                  <a:prstClr val="white"/>
                </a:solidFill>
                <a:latin typeface="Sylfaen" pitchFamily="18" charset="0"/>
              </a:rPr>
              <a:t>Works from a place of the strength of mutuality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solidFill>
                  <a:prstClr val="white"/>
                </a:solidFill>
                <a:latin typeface="Sylfaen" pitchFamily="18" charset="0"/>
              </a:rPr>
              <a:t>Involves imagination and action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1000">
              <a:solidFill>
                <a:prstClr val="white"/>
              </a:solidFill>
              <a:latin typeface="Sylfaen" pitchFamily="18" charset="0"/>
            </a:endParaRP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400">
                <a:solidFill>
                  <a:prstClr val="white"/>
                </a:solidFill>
                <a:latin typeface="Sylfaen" pitchFamily="18" charset="0"/>
              </a:rPr>
              <a:t>Isaiah 58:6-7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400">
                <a:solidFill>
                  <a:prstClr val="white"/>
                </a:solidFill>
                <a:latin typeface="Sylfaen" pitchFamily="18" charset="0"/>
              </a:rPr>
              <a:t>Micah 6:6-8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400">
                <a:solidFill>
                  <a:prstClr val="white"/>
                </a:solidFill>
                <a:latin typeface="Sylfaen" pitchFamily="18" charset="0"/>
              </a:rPr>
              <a:t>I John 3:16-18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400">
                <a:solidFill>
                  <a:prstClr val="white"/>
                </a:solidFill>
                <a:latin typeface="Sylfaen" pitchFamily="18" charset="0"/>
              </a:rPr>
              <a:t>James 2:14-22</a:t>
            </a:r>
          </a:p>
        </p:txBody>
      </p:sp>
      <p:pic>
        <p:nvPicPr>
          <p:cNvPr id="4" name="Picture 4" descr="HM0041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533400"/>
            <a:ext cx="1323975" cy="129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1922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28600" y="533400"/>
            <a:ext cx="8229600" cy="11398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b="1">
                <a:solidFill>
                  <a:prstClr val="white"/>
                </a:solidFill>
                <a:latin typeface="Georgia" pitchFamily="18" charset="0"/>
                <a:ea typeface="+mj-ea"/>
                <a:cs typeface="+mj-cs"/>
              </a:rPr>
              <a:t>Passion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38200" y="1524000"/>
            <a:ext cx="8001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solidFill>
                  <a:prstClr val="white"/>
                </a:solidFill>
                <a:latin typeface="Sylfaen" pitchFamily="18" charset="0"/>
              </a:rPr>
              <a:t>Connected by a common wound in the place where our two worlds have encountered each other</a:t>
            </a:r>
          </a:p>
        </p:txBody>
      </p:sp>
      <p:pic>
        <p:nvPicPr>
          <p:cNvPr id="4" name="Picture 4" descr="BD1993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048000"/>
            <a:ext cx="3400425" cy="311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9700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457200"/>
            <a:ext cx="8229600" cy="96043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b="1">
                <a:solidFill>
                  <a:prstClr val="white"/>
                </a:solidFill>
                <a:latin typeface="Georgia" pitchFamily="18" charset="0"/>
                <a:ea typeface="+mj-ea"/>
                <a:cs typeface="+mj-cs"/>
              </a:rPr>
              <a:t>Passion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38200" y="1600200"/>
            <a:ext cx="7086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solidFill>
                  <a:prstClr val="white"/>
                </a:solidFill>
                <a:latin typeface="Sylfaen" pitchFamily="18" charset="0"/>
              </a:rPr>
              <a:t>Intimacy and sympathy with God and with humanity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solidFill>
                  <a:prstClr val="white"/>
                </a:solidFill>
                <a:latin typeface="Sylfaen" pitchFamily="18" charset="0"/>
              </a:rPr>
              <a:t>Divine consciousness and neighbor consciousness engaging each other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solidFill>
                  <a:prstClr val="white"/>
                </a:solidFill>
                <a:latin typeface="Sylfaen" pitchFamily="18" charset="0"/>
              </a:rPr>
              <a:t>A borderland between God and humanity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solidFill>
                  <a:prstClr val="white"/>
                </a:solidFill>
                <a:latin typeface="Sylfaen" pitchFamily="18" charset="0"/>
              </a:rPr>
              <a:t>A prophetic space</a:t>
            </a:r>
          </a:p>
        </p:txBody>
      </p:sp>
      <p:pic>
        <p:nvPicPr>
          <p:cNvPr id="4" name="Picture 4" descr="j02768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352800"/>
            <a:ext cx="1328738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89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381000"/>
            <a:ext cx="8229600" cy="103663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b="1">
                <a:solidFill>
                  <a:prstClr val="white"/>
                </a:solidFill>
                <a:latin typeface="Georgia" pitchFamily="18" charset="0"/>
                <a:ea typeface="+mj-ea"/>
                <a:cs typeface="+mj-cs"/>
              </a:rPr>
              <a:t>Shalom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62000" y="1371600"/>
            <a:ext cx="7848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solidFill>
                  <a:prstClr val="white"/>
                </a:solidFill>
                <a:latin typeface="Sylfaen" pitchFamily="18" charset="0"/>
              </a:rPr>
              <a:t>Every creature in community with every other, living in harmony and security toward the joy and well being of every other creature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solidFill>
                  <a:prstClr val="white"/>
                </a:solidFill>
                <a:latin typeface="Sylfaen" pitchFamily="18" charset="0"/>
              </a:rPr>
              <a:t>A vision of connectedness by and for a whole community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solidFill>
                  <a:prstClr val="white"/>
                </a:solidFill>
                <a:latin typeface="Sylfaen" pitchFamily="18" charset="0"/>
              </a:rPr>
              <a:t>Includes the process of denouncing, announcing and making persons and structures responsible for responding equitably and compassionately to all</a:t>
            </a:r>
            <a:r>
              <a:rPr lang="en-US" sz="2800">
                <a:solidFill>
                  <a:prstClr val="white"/>
                </a:solidFill>
                <a:latin typeface="Sylfaen" pitchFamily="18" charset="0"/>
              </a:rPr>
              <a:t> </a:t>
            </a:r>
          </a:p>
        </p:txBody>
      </p:sp>
      <p:pic>
        <p:nvPicPr>
          <p:cNvPr id="4" name="Picture 4" descr="j026904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533400"/>
            <a:ext cx="10668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1219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Becoming cross cultural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/>
              <a:t>Mutually reciprocal relationships among and between cultures.</a:t>
            </a:r>
          </a:p>
          <a:p>
            <a:r>
              <a:rPr lang="en-US" sz="2800" smtClean="0"/>
              <a:t>Compassionate relationships are formed and people are transformed, shaped, and molded from each other’s experience.</a:t>
            </a:r>
          </a:p>
          <a:p>
            <a:r>
              <a:rPr lang="en-US" sz="2800" smtClean="0"/>
              <a:t>Focus on relationship building and not survival.</a:t>
            </a:r>
          </a:p>
          <a:p>
            <a:r>
              <a:rPr lang="en-US" sz="2800" smtClean="0"/>
              <a:t>Racial and cultural power imbalances are addressed.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12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ACCULTURATION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smtClean="0"/>
              <a:t>The process by which the culture of a particular society is instilled in a human from infancy onward. 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6510827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way to see this: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Listening as savoring </a:t>
            </a:r>
          </a:p>
          <a:p>
            <a:r>
              <a:rPr lang="en-US" dirty="0" smtClean="0"/>
              <a:t>Talking as leaving our aroma upon each other</a:t>
            </a:r>
          </a:p>
          <a:p>
            <a:r>
              <a:rPr lang="en-US" dirty="0" smtClean="0"/>
              <a:t>Reflecting as seeing the perichoresis of God, you and I in community</a:t>
            </a:r>
          </a:p>
          <a:p>
            <a:r>
              <a:rPr lang="en-US" dirty="0" smtClean="0"/>
              <a:t>Acting as participating in mutuality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1783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From One to the Other</a:t>
            </a:r>
            <a:endParaRPr lang="en-US" dirty="0"/>
          </a:p>
        </p:txBody>
      </p:sp>
      <p:pic>
        <p:nvPicPr>
          <p:cNvPr id="5" name="Content Placeholder 6" descr="worldvi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2209800"/>
            <a:ext cx="3555124" cy="3352800"/>
          </a:xfrm>
          <a:prstGeom prst="rect">
            <a:avLst/>
          </a:prstGeom>
        </p:spPr>
      </p:pic>
      <p:pic>
        <p:nvPicPr>
          <p:cNvPr id="6" name="Content Placeholder 7" descr="MPj04306420000[1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2286000"/>
            <a:ext cx="364961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726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I am shapes who my congregation becomes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my religious convictions and who am I as a person of faith?</a:t>
            </a:r>
          </a:p>
          <a:p>
            <a:r>
              <a:rPr lang="en-US" dirty="0" smtClean="0"/>
              <a:t>How did I arrive at these beliefs?</a:t>
            </a:r>
          </a:p>
          <a:p>
            <a:r>
              <a:rPr lang="en-US" dirty="0" smtClean="0"/>
              <a:t>How are race and ethnicity a part of these?</a:t>
            </a:r>
          </a:p>
          <a:p>
            <a:r>
              <a:rPr lang="en-US" dirty="0" smtClean="0"/>
              <a:t>What stereotypes and presuppositions come from these that I may have internalized and how do these affect my relationships with others in ministry and in my personal life?</a:t>
            </a:r>
          </a:p>
        </p:txBody>
      </p:sp>
    </p:spTree>
    <p:extLst>
      <p:ext uri="{BB962C8B-B14F-4D97-AF65-F5344CB8AC3E}">
        <p14:creationId xmlns:p14="http://schemas.microsoft.com/office/powerpoint/2010/main" val="1314185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we become shapes community building for the congregation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steps to building community?</a:t>
            </a:r>
          </a:p>
          <a:p>
            <a:r>
              <a:rPr lang="en-US" dirty="0" smtClean="0"/>
              <a:t>What are the primary obstacles to building community and why?</a:t>
            </a:r>
          </a:p>
          <a:p>
            <a:r>
              <a:rPr lang="en-US" dirty="0" smtClean="0"/>
              <a:t>How should the church engage in removing these obstacles?</a:t>
            </a:r>
          </a:p>
          <a:p>
            <a:r>
              <a:rPr lang="en-US" dirty="0" smtClean="0"/>
              <a:t>What does God require of me in the engagement of community? (as a Baptist, as US citizen, as a Christian…)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101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800" smtClean="0">
                <a:cs typeface="Calibri" pitchFamily="34" charset="0"/>
              </a:rPr>
              <a:t>Humility</a:t>
            </a:r>
            <a:endParaRPr lang="en-US" sz="4800" dirty="0" smtClean="0">
              <a:cs typeface="Calibri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536192"/>
            <a:ext cx="3657600" cy="4590288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600" smtClean="0">
                <a:cs typeface="Times New Roman" pitchFamily="18" charset="0"/>
              </a:rPr>
              <a:t>Humility is living with the understanding of what I am capable of and knowing what my limits are- a sober understanding (Roms. 12:3).</a:t>
            </a:r>
          </a:p>
          <a:p>
            <a:pPr>
              <a:defRPr/>
            </a:pPr>
            <a:endParaRPr lang="en-US" sz="2400" dirty="0" smtClean="0"/>
          </a:p>
        </p:txBody>
      </p:sp>
      <p:pic>
        <p:nvPicPr>
          <p:cNvPr id="6" name="Content Placeholder 4" descr="humilit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676400"/>
            <a:ext cx="2900527" cy="3894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5687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Grace… (Phil. 2: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other side of humility</a:t>
            </a:r>
          </a:p>
          <a:p>
            <a:r>
              <a:rPr lang="en-US" dirty="0" smtClean="0"/>
              <a:t>“God is the one at work in you, enabling you both to will and to work for his good pleasure.” NRSV</a:t>
            </a:r>
          </a:p>
          <a:p>
            <a:r>
              <a:rPr lang="en-US" dirty="0" smtClean="0"/>
              <a:t>“Helping you want to obey Him and then helping you do what He wants.” LB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41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Grace and Salvation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“Work out your own salvation with fear and trembling” (Phil. 2:12)</a:t>
            </a:r>
          </a:p>
          <a:p>
            <a:r>
              <a:rPr lang="en-US" dirty="0" smtClean="0"/>
              <a:t>God initiates transformation by inspiring acts expressing that desire. We act on God’s inspiration.</a:t>
            </a:r>
          </a:p>
          <a:p>
            <a:r>
              <a:rPr lang="en-US" dirty="0" smtClean="0"/>
              <a:t>Salvation= health, well being, shalom</a:t>
            </a:r>
          </a:p>
          <a:p>
            <a:r>
              <a:rPr lang="en-US" dirty="0" smtClean="0"/>
              <a:t>Salvation= collaborative with God and in community.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576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685800" y="381000"/>
          <a:ext cx="78486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86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90600" y="609600"/>
            <a:ext cx="5638800" cy="11398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b="1">
                <a:solidFill>
                  <a:prstClr val="white"/>
                </a:solidFill>
                <a:latin typeface="Georgia" pitchFamily="18" charset="0"/>
                <a:ea typeface="+mj-ea"/>
                <a:cs typeface="+mj-cs"/>
              </a:rPr>
              <a:t>Hospitality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533400" y="2438400"/>
            <a:ext cx="8001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solidFill>
                  <a:prstClr val="white"/>
                </a:solidFill>
                <a:latin typeface="Sylfaen" pitchFamily="18" charset="0"/>
              </a:rPr>
              <a:t>Matthew 25 and Luke 14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sz="3200">
              <a:solidFill>
                <a:prstClr val="white"/>
              </a:solidFill>
              <a:latin typeface="Sylfaen" pitchFamily="18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solidFill>
                  <a:prstClr val="white"/>
                </a:solidFill>
                <a:latin typeface="Sylfaen" pitchFamily="18" charset="0"/>
              </a:rPr>
              <a:t>A place where we are connected to one another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sz="3200">
              <a:solidFill>
                <a:prstClr val="white"/>
              </a:solidFill>
              <a:latin typeface="Sylfaen" pitchFamily="18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solidFill>
                  <a:prstClr val="white"/>
                </a:solidFill>
                <a:latin typeface="Sylfaen" pitchFamily="18" charset="0"/>
              </a:rPr>
              <a:t>Offers attentive listening and a mutual sharing of lives and life stories</a:t>
            </a:r>
          </a:p>
        </p:txBody>
      </p:sp>
      <p:pic>
        <p:nvPicPr>
          <p:cNvPr id="4" name="Picture 8" descr="j029726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6858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2707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715</Words>
  <Application>Microsoft Office PowerPoint</Application>
  <PresentationFormat>On-screen Show (4:3)</PresentationFormat>
  <Paragraphs>91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1_Office Theme</vt:lpstr>
      <vt:lpstr>Office Theme</vt:lpstr>
      <vt:lpstr>Spirituality for Becoming Multicultural Adam Bond Elizabeth Conde-Frazier </vt:lpstr>
      <vt:lpstr>PowerPoint Presentation</vt:lpstr>
      <vt:lpstr>Who I am shapes who my congregation becomes</vt:lpstr>
      <vt:lpstr>Who we become shapes community building for the congregation</vt:lpstr>
      <vt:lpstr>PowerPoint Presentation</vt:lpstr>
      <vt:lpstr>Grace… (Phil. 2: 13</vt:lpstr>
      <vt:lpstr>Grace and Salvation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Another way to see this:</vt:lpstr>
      <vt:lpstr>PowerPoint Presentation</vt:lpstr>
    </vt:vector>
  </TitlesOfParts>
  <Company>Esperanza,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Spirituality for Becoming Multicultural Dr. Elizabeth Conde-Frazier Dr. Sterling Morse</dc:title>
  <dc:creator>Mary Santiago</dc:creator>
  <cp:lastModifiedBy>Elizabeth Conde-Frazier</cp:lastModifiedBy>
  <cp:revision>9</cp:revision>
  <dcterms:created xsi:type="dcterms:W3CDTF">2013-12-02T19:42:11Z</dcterms:created>
  <dcterms:modified xsi:type="dcterms:W3CDTF">2014-01-06T15:26:26Z</dcterms:modified>
</cp:coreProperties>
</file>