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4" r:id="rId5"/>
    <p:sldId id="300" r:id="rId6"/>
    <p:sldId id="285" r:id="rId7"/>
    <p:sldId id="307" r:id="rId8"/>
    <p:sldId id="309" r:id="rId9"/>
    <p:sldId id="310" r:id="rId10"/>
    <p:sldId id="271" r:id="rId11"/>
    <p:sldId id="306" r:id="rId12"/>
    <p:sldId id="311" r:id="rId13"/>
    <p:sldId id="289" r:id="rId14"/>
    <p:sldId id="302" r:id="rId15"/>
    <p:sldId id="303" r:id="rId16"/>
    <p:sldId id="304"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C54AC-8423-4327-94C7-07968ECFF8E9}" v="8" dt="2021-02-15T23:53:38.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54" autoAdjust="0"/>
    <p:restoredTop sz="93792" autoAdjust="0"/>
  </p:normalViewPr>
  <p:slideViewPr>
    <p:cSldViewPr>
      <p:cViewPr varScale="1">
        <p:scale>
          <a:sx n="62" d="100"/>
          <a:sy n="62" d="100"/>
        </p:scale>
        <p:origin x="74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170764"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defTabSz="966056">
              <a:defRPr sz="1300" smtClean="0"/>
            </a:lvl1pPr>
          </a:lstStyle>
          <a:p>
            <a:pPr>
              <a:defRPr/>
            </a:pPr>
            <a:endParaRPr lang="en-US"/>
          </a:p>
        </p:txBody>
      </p:sp>
      <p:sp>
        <p:nvSpPr>
          <p:cNvPr id="5123" name="Rectangle 3"/>
          <p:cNvSpPr>
            <a:spLocks noGrp="1" noChangeArrowheads="1"/>
          </p:cNvSpPr>
          <p:nvPr>
            <p:ph type="dt" idx="1"/>
          </p:nvPr>
        </p:nvSpPr>
        <p:spPr bwMode="auto">
          <a:xfrm>
            <a:off x="4142749" y="0"/>
            <a:ext cx="317076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lvl1pPr algn="r" defTabSz="966056">
              <a:defRPr sz="1300" smtClean="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2363" y="4561226"/>
            <a:ext cx="5852160"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119173"/>
            <a:ext cx="3170764"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defTabSz="966056">
              <a:defRPr sz="1300" smtClean="0"/>
            </a:lvl1pPr>
          </a:lstStyle>
          <a:p>
            <a:pPr>
              <a:defRPr/>
            </a:pPr>
            <a:endParaRPr lang="en-US"/>
          </a:p>
        </p:txBody>
      </p:sp>
      <p:sp>
        <p:nvSpPr>
          <p:cNvPr id="5127" name="Rectangle 7"/>
          <p:cNvSpPr>
            <a:spLocks noGrp="1" noChangeArrowheads="1"/>
          </p:cNvSpPr>
          <p:nvPr>
            <p:ph type="sldNum" sz="quarter" idx="5"/>
          </p:nvPr>
        </p:nvSpPr>
        <p:spPr bwMode="auto">
          <a:xfrm>
            <a:off x="4142749" y="9119173"/>
            <a:ext cx="317076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2" tIns="48331" rIns="96662" bIns="48331" numCol="1" anchor="b" anchorCtr="0" compatLnSpc="1">
            <a:prstTxWarp prst="textNoShape">
              <a:avLst/>
            </a:prstTxWarp>
          </a:bodyPr>
          <a:lstStyle>
            <a:lvl1pPr algn="r" defTabSz="966056">
              <a:defRPr sz="1300" smtClean="0"/>
            </a:lvl1pPr>
          </a:lstStyle>
          <a:p>
            <a:pPr>
              <a:defRPr/>
            </a:pPr>
            <a:fld id="{B5986340-E10E-4BD1-A32F-DC241162E41A}" type="slidenum">
              <a:rPr lang="en-US"/>
              <a:pPr>
                <a:defRPr/>
              </a:pPr>
              <a:t>‹#›</a:t>
            </a:fld>
            <a:endParaRPr lang="en-US"/>
          </a:p>
        </p:txBody>
      </p:sp>
    </p:spTree>
    <p:extLst>
      <p:ext uri="{BB962C8B-B14F-4D97-AF65-F5344CB8AC3E}">
        <p14:creationId xmlns:p14="http://schemas.microsoft.com/office/powerpoint/2010/main" val="3963089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86340-E10E-4BD1-A32F-DC241162E41A}" type="slidenum">
              <a:rPr lang="en-US" smtClean="0"/>
              <a:pPr>
                <a:defRPr/>
              </a:pPr>
              <a:t>1</a:t>
            </a:fld>
            <a:endParaRPr lang="en-US"/>
          </a:p>
        </p:txBody>
      </p:sp>
    </p:spTree>
    <p:extLst>
      <p:ext uri="{BB962C8B-B14F-4D97-AF65-F5344CB8AC3E}">
        <p14:creationId xmlns:p14="http://schemas.microsoft.com/office/powerpoint/2010/main" val="184890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86340-E10E-4BD1-A32F-DC241162E41A}" type="slidenum">
              <a:rPr lang="en-US" smtClean="0"/>
              <a:pPr>
                <a:defRPr/>
              </a:pPr>
              <a:t>12</a:t>
            </a:fld>
            <a:endParaRPr lang="en-US"/>
          </a:p>
        </p:txBody>
      </p:sp>
    </p:spTree>
    <p:extLst>
      <p:ext uri="{BB962C8B-B14F-4D97-AF65-F5344CB8AC3E}">
        <p14:creationId xmlns:p14="http://schemas.microsoft.com/office/powerpoint/2010/main" val="145309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86340-E10E-4BD1-A32F-DC241162E41A}" type="slidenum">
              <a:rPr lang="en-US" smtClean="0"/>
              <a:pPr>
                <a:defRPr/>
              </a:pPr>
              <a:t>2</a:t>
            </a:fld>
            <a:endParaRPr lang="en-US"/>
          </a:p>
        </p:txBody>
      </p:sp>
    </p:spTree>
    <p:extLst>
      <p:ext uri="{BB962C8B-B14F-4D97-AF65-F5344CB8AC3E}">
        <p14:creationId xmlns:p14="http://schemas.microsoft.com/office/powerpoint/2010/main" val="238034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1155A-8721-4BD5-B1F6-2FE0EF40886E}" type="slidenum">
              <a:rPr lang="en-US"/>
              <a:pPr/>
              <a:t>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1155A-8721-4BD5-B1F6-2FE0EF40886E}"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66056" eaLnBrk="0" hangingPunct="0">
              <a:defRPr>
                <a:solidFill>
                  <a:schemeClr val="tx1"/>
                </a:solidFill>
                <a:latin typeface="Arial" charset="0"/>
              </a:defRPr>
            </a:lvl1pPr>
            <a:lvl2pPr marL="776829" indent="-298780" defTabSz="966056" eaLnBrk="0" hangingPunct="0">
              <a:defRPr>
                <a:solidFill>
                  <a:schemeClr val="tx1"/>
                </a:solidFill>
                <a:latin typeface="Arial" charset="0"/>
              </a:defRPr>
            </a:lvl2pPr>
            <a:lvl3pPr marL="1195121" indent="-239024" defTabSz="966056" eaLnBrk="0" hangingPunct="0">
              <a:defRPr>
                <a:solidFill>
                  <a:schemeClr val="tx1"/>
                </a:solidFill>
                <a:latin typeface="Arial" charset="0"/>
              </a:defRPr>
            </a:lvl3pPr>
            <a:lvl4pPr marL="1673169" indent="-239024" defTabSz="966056" eaLnBrk="0" hangingPunct="0">
              <a:defRPr>
                <a:solidFill>
                  <a:schemeClr val="tx1"/>
                </a:solidFill>
                <a:latin typeface="Arial" charset="0"/>
              </a:defRPr>
            </a:lvl4pPr>
            <a:lvl5pPr marL="2151217" indent="-239024" defTabSz="966056" eaLnBrk="0" hangingPunct="0">
              <a:defRPr>
                <a:solidFill>
                  <a:schemeClr val="tx1"/>
                </a:solidFill>
                <a:latin typeface="Arial" charset="0"/>
              </a:defRPr>
            </a:lvl5pPr>
            <a:lvl6pPr marL="2629266" indent="-239024" defTabSz="966056" eaLnBrk="0" fontAlgn="base" hangingPunct="0">
              <a:spcBef>
                <a:spcPct val="0"/>
              </a:spcBef>
              <a:spcAft>
                <a:spcPct val="0"/>
              </a:spcAft>
              <a:defRPr>
                <a:solidFill>
                  <a:schemeClr val="tx1"/>
                </a:solidFill>
                <a:latin typeface="Arial" charset="0"/>
              </a:defRPr>
            </a:lvl6pPr>
            <a:lvl7pPr marL="3107314" indent="-239024" defTabSz="966056" eaLnBrk="0" fontAlgn="base" hangingPunct="0">
              <a:spcBef>
                <a:spcPct val="0"/>
              </a:spcBef>
              <a:spcAft>
                <a:spcPct val="0"/>
              </a:spcAft>
              <a:defRPr>
                <a:solidFill>
                  <a:schemeClr val="tx1"/>
                </a:solidFill>
                <a:latin typeface="Arial" charset="0"/>
              </a:defRPr>
            </a:lvl7pPr>
            <a:lvl8pPr marL="3585362" indent="-239024" defTabSz="966056" eaLnBrk="0" fontAlgn="base" hangingPunct="0">
              <a:spcBef>
                <a:spcPct val="0"/>
              </a:spcBef>
              <a:spcAft>
                <a:spcPct val="0"/>
              </a:spcAft>
              <a:defRPr>
                <a:solidFill>
                  <a:schemeClr val="tx1"/>
                </a:solidFill>
                <a:latin typeface="Arial" charset="0"/>
              </a:defRPr>
            </a:lvl8pPr>
            <a:lvl9pPr marL="4063411" indent="-239024" defTabSz="966056" eaLnBrk="0" fontAlgn="base" hangingPunct="0">
              <a:spcBef>
                <a:spcPct val="0"/>
              </a:spcBef>
              <a:spcAft>
                <a:spcPct val="0"/>
              </a:spcAft>
              <a:defRPr>
                <a:solidFill>
                  <a:schemeClr val="tx1"/>
                </a:solidFill>
                <a:latin typeface="Arial" charset="0"/>
              </a:defRPr>
            </a:lvl9pPr>
          </a:lstStyle>
          <a:p>
            <a:pPr eaLnBrk="1" hangingPunct="1"/>
            <a:fld id="{64168DAB-54B8-4BF1-BD44-67E00F509639}" type="slidenum">
              <a:rPr lang="en-US"/>
              <a:pPr eaLnBrk="1" hangingPunct="1"/>
              <a:t>7</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66056" eaLnBrk="0" hangingPunct="0">
              <a:defRPr>
                <a:solidFill>
                  <a:schemeClr val="tx1"/>
                </a:solidFill>
                <a:latin typeface="Arial" charset="0"/>
              </a:defRPr>
            </a:lvl1pPr>
            <a:lvl2pPr marL="776829" indent="-298780" defTabSz="966056" eaLnBrk="0" hangingPunct="0">
              <a:defRPr>
                <a:solidFill>
                  <a:schemeClr val="tx1"/>
                </a:solidFill>
                <a:latin typeface="Arial" charset="0"/>
              </a:defRPr>
            </a:lvl2pPr>
            <a:lvl3pPr marL="1195121" indent="-239024" defTabSz="966056" eaLnBrk="0" hangingPunct="0">
              <a:defRPr>
                <a:solidFill>
                  <a:schemeClr val="tx1"/>
                </a:solidFill>
                <a:latin typeface="Arial" charset="0"/>
              </a:defRPr>
            </a:lvl3pPr>
            <a:lvl4pPr marL="1673169" indent="-239024" defTabSz="966056" eaLnBrk="0" hangingPunct="0">
              <a:defRPr>
                <a:solidFill>
                  <a:schemeClr val="tx1"/>
                </a:solidFill>
                <a:latin typeface="Arial" charset="0"/>
              </a:defRPr>
            </a:lvl4pPr>
            <a:lvl5pPr marL="2151217" indent="-239024" defTabSz="966056" eaLnBrk="0" hangingPunct="0">
              <a:defRPr>
                <a:solidFill>
                  <a:schemeClr val="tx1"/>
                </a:solidFill>
                <a:latin typeface="Arial" charset="0"/>
              </a:defRPr>
            </a:lvl5pPr>
            <a:lvl6pPr marL="2629266" indent="-239024" defTabSz="966056" eaLnBrk="0" fontAlgn="base" hangingPunct="0">
              <a:spcBef>
                <a:spcPct val="0"/>
              </a:spcBef>
              <a:spcAft>
                <a:spcPct val="0"/>
              </a:spcAft>
              <a:defRPr>
                <a:solidFill>
                  <a:schemeClr val="tx1"/>
                </a:solidFill>
                <a:latin typeface="Arial" charset="0"/>
              </a:defRPr>
            </a:lvl6pPr>
            <a:lvl7pPr marL="3107314" indent="-239024" defTabSz="966056" eaLnBrk="0" fontAlgn="base" hangingPunct="0">
              <a:spcBef>
                <a:spcPct val="0"/>
              </a:spcBef>
              <a:spcAft>
                <a:spcPct val="0"/>
              </a:spcAft>
              <a:defRPr>
                <a:solidFill>
                  <a:schemeClr val="tx1"/>
                </a:solidFill>
                <a:latin typeface="Arial" charset="0"/>
              </a:defRPr>
            </a:lvl7pPr>
            <a:lvl8pPr marL="3585362" indent="-239024" defTabSz="966056" eaLnBrk="0" fontAlgn="base" hangingPunct="0">
              <a:spcBef>
                <a:spcPct val="0"/>
              </a:spcBef>
              <a:spcAft>
                <a:spcPct val="0"/>
              </a:spcAft>
              <a:defRPr>
                <a:solidFill>
                  <a:schemeClr val="tx1"/>
                </a:solidFill>
                <a:latin typeface="Arial" charset="0"/>
              </a:defRPr>
            </a:lvl8pPr>
            <a:lvl9pPr marL="4063411" indent="-239024" defTabSz="966056" eaLnBrk="0" fontAlgn="base" hangingPunct="0">
              <a:spcBef>
                <a:spcPct val="0"/>
              </a:spcBef>
              <a:spcAft>
                <a:spcPct val="0"/>
              </a:spcAft>
              <a:defRPr>
                <a:solidFill>
                  <a:schemeClr val="tx1"/>
                </a:solidFill>
                <a:latin typeface="Arial" charset="0"/>
              </a:defRPr>
            </a:lvl9pPr>
          </a:lstStyle>
          <a:p>
            <a:pPr eaLnBrk="1" hangingPunct="1"/>
            <a:fld id="{64168DAB-54B8-4BF1-BD44-67E00F509639}" type="slidenum">
              <a:rPr lang="en-US"/>
              <a:pPr eaLnBrk="1" hangingPunct="1"/>
              <a:t>8</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86340-E10E-4BD1-A32F-DC241162E41A}" type="slidenum">
              <a:rPr lang="en-US" smtClean="0"/>
              <a:pPr>
                <a:defRPr/>
              </a:pPr>
              <a:t>9</a:t>
            </a:fld>
            <a:endParaRPr lang="en-US"/>
          </a:p>
        </p:txBody>
      </p:sp>
    </p:spTree>
    <p:extLst>
      <p:ext uri="{BB962C8B-B14F-4D97-AF65-F5344CB8AC3E}">
        <p14:creationId xmlns:p14="http://schemas.microsoft.com/office/powerpoint/2010/main" val="387786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86340-E10E-4BD1-A32F-DC241162E41A}" type="slidenum">
              <a:rPr lang="en-US" smtClean="0"/>
              <a:pPr>
                <a:defRPr/>
              </a:pPr>
              <a:t>10</a:t>
            </a:fld>
            <a:endParaRPr lang="en-US"/>
          </a:p>
        </p:txBody>
      </p:sp>
    </p:spTree>
    <p:extLst>
      <p:ext uri="{BB962C8B-B14F-4D97-AF65-F5344CB8AC3E}">
        <p14:creationId xmlns:p14="http://schemas.microsoft.com/office/powerpoint/2010/main" val="359243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86340-E10E-4BD1-A32F-DC241162E41A}" type="slidenum">
              <a:rPr lang="en-US" smtClean="0"/>
              <a:pPr>
                <a:defRPr/>
              </a:pPr>
              <a:t>11</a:t>
            </a:fld>
            <a:endParaRPr lang="en-US"/>
          </a:p>
        </p:txBody>
      </p:sp>
    </p:spTree>
    <p:extLst>
      <p:ext uri="{BB962C8B-B14F-4D97-AF65-F5344CB8AC3E}">
        <p14:creationId xmlns:p14="http://schemas.microsoft.com/office/powerpoint/2010/main" val="118802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2A91EF-CA05-4DCF-AADD-642D06CB23D4}" type="slidenum">
              <a:rPr lang="en-US"/>
              <a:pPr>
                <a:defRPr/>
              </a:pPr>
              <a:t>‹#›</a:t>
            </a:fld>
            <a:endParaRPr lang="en-US"/>
          </a:p>
        </p:txBody>
      </p:sp>
    </p:spTree>
    <p:extLst>
      <p:ext uri="{BB962C8B-B14F-4D97-AF65-F5344CB8AC3E}">
        <p14:creationId xmlns:p14="http://schemas.microsoft.com/office/powerpoint/2010/main" val="3952360092"/>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03A96-31A3-4CD6-8AF9-D6AD6AC9D591}" type="slidenum">
              <a:rPr lang="en-US"/>
              <a:pPr>
                <a:defRPr/>
              </a:pPr>
              <a:t>‹#›</a:t>
            </a:fld>
            <a:endParaRPr lang="en-US"/>
          </a:p>
        </p:txBody>
      </p:sp>
    </p:spTree>
    <p:extLst>
      <p:ext uri="{BB962C8B-B14F-4D97-AF65-F5344CB8AC3E}">
        <p14:creationId xmlns:p14="http://schemas.microsoft.com/office/powerpoint/2010/main" val="858952241"/>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4BA13-4694-4D33-AE77-20B1322C8D78}" type="slidenum">
              <a:rPr lang="en-US"/>
              <a:pPr>
                <a:defRPr/>
              </a:pPr>
              <a:t>‹#›</a:t>
            </a:fld>
            <a:endParaRPr lang="en-US"/>
          </a:p>
        </p:txBody>
      </p:sp>
    </p:spTree>
    <p:extLst>
      <p:ext uri="{BB962C8B-B14F-4D97-AF65-F5344CB8AC3E}">
        <p14:creationId xmlns:p14="http://schemas.microsoft.com/office/powerpoint/2010/main" val="3874249296"/>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8D599-8DB6-4344-9A90-99D8290B7C5B}" type="slidenum">
              <a:rPr lang="en-US"/>
              <a:pPr>
                <a:defRPr/>
              </a:pPr>
              <a:t>‹#›</a:t>
            </a:fld>
            <a:endParaRPr lang="en-US"/>
          </a:p>
        </p:txBody>
      </p:sp>
    </p:spTree>
    <p:extLst>
      <p:ext uri="{BB962C8B-B14F-4D97-AF65-F5344CB8AC3E}">
        <p14:creationId xmlns:p14="http://schemas.microsoft.com/office/powerpoint/2010/main" val="658572746"/>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9E814-D5A0-4E77-B331-CCFC7E29F859}" type="slidenum">
              <a:rPr lang="en-US"/>
              <a:pPr>
                <a:defRPr/>
              </a:pPr>
              <a:t>‹#›</a:t>
            </a:fld>
            <a:endParaRPr lang="en-US"/>
          </a:p>
        </p:txBody>
      </p:sp>
    </p:spTree>
    <p:extLst>
      <p:ext uri="{BB962C8B-B14F-4D97-AF65-F5344CB8AC3E}">
        <p14:creationId xmlns:p14="http://schemas.microsoft.com/office/powerpoint/2010/main" val="3999118629"/>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80367-AC29-4663-8A94-ABC6CB8620D1}" type="slidenum">
              <a:rPr lang="en-US"/>
              <a:pPr>
                <a:defRPr/>
              </a:pPr>
              <a:t>‹#›</a:t>
            </a:fld>
            <a:endParaRPr lang="en-US"/>
          </a:p>
        </p:txBody>
      </p:sp>
    </p:spTree>
    <p:extLst>
      <p:ext uri="{BB962C8B-B14F-4D97-AF65-F5344CB8AC3E}">
        <p14:creationId xmlns:p14="http://schemas.microsoft.com/office/powerpoint/2010/main" val="4022980645"/>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1D9CFF-B068-44EC-911B-6F0B4D3CCDA2}" type="slidenum">
              <a:rPr lang="en-US"/>
              <a:pPr>
                <a:defRPr/>
              </a:pPr>
              <a:t>‹#›</a:t>
            </a:fld>
            <a:endParaRPr lang="en-US"/>
          </a:p>
        </p:txBody>
      </p:sp>
    </p:spTree>
    <p:extLst>
      <p:ext uri="{BB962C8B-B14F-4D97-AF65-F5344CB8AC3E}">
        <p14:creationId xmlns:p14="http://schemas.microsoft.com/office/powerpoint/2010/main" val="502701071"/>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F24A5E-CC88-427A-B55D-873578766386}" type="slidenum">
              <a:rPr lang="en-US"/>
              <a:pPr>
                <a:defRPr/>
              </a:pPr>
              <a:t>‹#›</a:t>
            </a:fld>
            <a:endParaRPr lang="en-US"/>
          </a:p>
        </p:txBody>
      </p:sp>
    </p:spTree>
    <p:extLst>
      <p:ext uri="{BB962C8B-B14F-4D97-AF65-F5344CB8AC3E}">
        <p14:creationId xmlns:p14="http://schemas.microsoft.com/office/powerpoint/2010/main" val="3372808217"/>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5DB033-02B4-48DF-805F-D84191556059}" type="slidenum">
              <a:rPr lang="en-US"/>
              <a:pPr>
                <a:defRPr/>
              </a:pPr>
              <a:t>‹#›</a:t>
            </a:fld>
            <a:endParaRPr lang="en-US"/>
          </a:p>
        </p:txBody>
      </p:sp>
    </p:spTree>
    <p:extLst>
      <p:ext uri="{BB962C8B-B14F-4D97-AF65-F5344CB8AC3E}">
        <p14:creationId xmlns:p14="http://schemas.microsoft.com/office/powerpoint/2010/main" val="24105497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54DC6C-2262-401C-9128-DB2C9E075FB8}" type="slidenum">
              <a:rPr lang="en-US"/>
              <a:pPr>
                <a:defRPr/>
              </a:pPr>
              <a:t>‹#›</a:t>
            </a:fld>
            <a:endParaRPr lang="en-US"/>
          </a:p>
        </p:txBody>
      </p:sp>
    </p:spTree>
    <p:extLst>
      <p:ext uri="{BB962C8B-B14F-4D97-AF65-F5344CB8AC3E}">
        <p14:creationId xmlns:p14="http://schemas.microsoft.com/office/powerpoint/2010/main" val="134352831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65676-A89B-42B0-830C-B39F9675DF62}" type="slidenum">
              <a:rPr lang="en-US"/>
              <a:pPr>
                <a:defRPr/>
              </a:pPr>
              <a:t>‹#›</a:t>
            </a:fld>
            <a:endParaRPr lang="en-US"/>
          </a:p>
        </p:txBody>
      </p:sp>
    </p:spTree>
    <p:extLst>
      <p:ext uri="{BB962C8B-B14F-4D97-AF65-F5344CB8AC3E}">
        <p14:creationId xmlns:p14="http://schemas.microsoft.com/office/powerpoint/2010/main" val="3243920674"/>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41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FBF75A9-438C-4363-9A45-F82A434E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50x750_myanmar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4836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lum bright="-8000"/>
            <a:extLst>
              <a:ext uri="{28A0092B-C50C-407E-A947-70E740481C1C}">
                <a14:useLocalDpi xmlns:a14="http://schemas.microsoft.com/office/drawing/2010/main" val="0"/>
              </a:ext>
            </a:extLst>
          </a:blip>
          <a:srcRect l="2000" t="2664" r="4000" b="2664"/>
          <a:stretch>
            <a:fillRect/>
          </a:stretch>
        </p:blipFill>
        <p:spPr bwMode="auto">
          <a:xfrm>
            <a:off x="4343400" y="-1"/>
            <a:ext cx="4800600" cy="362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cstate="print">
            <a:lum bright="-5000"/>
            <a:extLst>
              <a:ext uri="{28A0092B-C50C-407E-A947-70E740481C1C}">
                <a14:useLocalDpi xmlns:a14="http://schemas.microsoft.com/office/drawing/2010/main" val="0"/>
              </a:ext>
            </a:extLst>
          </a:blip>
          <a:srcRect l="2000" t="10667" r="12000" b="2667"/>
          <a:stretch>
            <a:fillRect/>
          </a:stretch>
        </p:blipFill>
        <p:spPr bwMode="auto">
          <a:xfrm>
            <a:off x="0" y="3429000"/>
            <a:ext cx="433520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cstate="print">
            <a:lum bright="-8000"/>
            <a:extLst>
              <a:ext uri="{28A0092B-C50C-407E-A947-70E740481C1C}">
                <a14:useLocalDpi xmlns:a14="http://schemas.microsoft.com/office/drawing/2010/main" val="0"/>
              </a:ext>
            </a:extLst>
          </a:blip>
          <a:srcRect l="16000" t="13333" r="12000" b="16000"/>
          <a:stretch>
            <a:fillRect/>
          </a:stretch>
        </p:blipFill>
        <p:spPr bwMode="auto">
          <a:xfrm>
            <a:off x="-1" y="0"/>
            <a:ext cx="434774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6" cstate="print">
            <a:lum bright="-9000"/>
            <a:extLst>
              <a:ext uri="{28A0092B-C50C-407E-A947-70E740481C1C}">
                <a14:useLocalDpi xmlns:a14="http://schemas.microsoft.com/office/drawing/2010/main" val="0"/>
              </a:ext>
            </a:extLst>
          </a:blip>
          <a:srcRect l="6000" t="2667" r="4000" b="5333"/>
          <a:stretch>
            <a:fillRect/>
          </a:stretch>
        </p:blipFill>
        <p:spPr bwMode="auto">
          <a:xfrm>
            <a:off x="4419600" y="3411208"/>
            <a:ext cx="4495800" cy="344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33233"/>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572693" cy="3429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72000" cy="34284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t="23440" r="9989"/>
          <a:stretch>
            <a:fillRect/>
          </a:stretch>
        </p:blipFill>
        <p:spPr>
          <a:xfrm>
            <a:off x="4495799" y="3429000"/>
            <a:ext cx="4679743" cy="3124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 y="3429000"/>
            <a:ext cx="4572000" cy="3429000"/>
          </a:xfrm>
          <a:prstGeom prst="rect">
            <a:avLst/>
          </a:prstGeom>
        </p:spPr>
      </p:pic>
    </p:spTree>
    <p:extLst>
      <p:ext uri="{BB962C8B-B14F-4D97-AF65-F5344CB8AC3E}">
        <p14:creationId xmlns:p14="http://schemas.microsoft.com/office/powerpoint/2010/main" val="3554221327"/>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5000"/>
            <a:extLst>
              <a:ext uri="{28A0092B-C50C-407E-A947-70E740481C1C}">
                <a14:useLocalDpi xmlns:a14="http://schemas.microsoft.com/office/drawing/2010/main" val="0"/>
              </a:ext>
            </a:extLst>
          </a:blip>
          <a:srcRect b="12000"/>
          <a:stretch>
            <a:fillRect/>
          </a:stretch>
        </p:blipFill>
        <p:spPr>
          <a:xfrm>
            <a:off x="4932521" y="3657600"/>
            <a:ext cx="4211479" cy="2481072"/>
          </a:xfrm>
          <a:prstGeom prst="rect">
            <a:avLst/>
          </a:prstGeom>
        </p:spPr>
      </p:pic>
      <p:pic>
        <p:nvPicPr>
          <p:cNvPr id="2" name="Picture 1"/>
          <p:cNvPicPr>
            <a:picLocks noChangeAspect="1"/>
          </p:cNvPicPr>
          <p:nvPr/>
        </p:nvPicPr>
        <p:blipFill>
          <a:blip r:embed="rId4" cstate="print">
            <a:lum bright="5000"/>
            <a:extLst>
              <a:ext uri="{28A0092B-C50C-407E-A947-70E740481C1C}">
                <a14:useLocalDpi xmlns:a14="http://schemas.microsoft.com/office/drawing/2010/main" val="0"/>
              </a:ext>
            </a:extLst>
          </a:blip>
          <a:stretch>
            <a:fillRect/>
          </a:stretch>
        </p:blipFill>
        <p:spPr>
          <a:xfrm>
            <a:off x="0" y="152400"/>
            <a:ext cx="4701974" cy="3124200"/>
          </a:xfrm>
          <a:prstGeom prst="rect">
            <a:avLst/>
          </a:prstGeom>
        </p:spPr>
      </p:pic>
      <p:pic>
        <p:nvPicPr>
          <p:cNvPr id="3" name="Picture 2"/>
          <p:cNvPicPr>
            <a:picLocks noChangeAspect="1"/>
          </p:cNvPicPr>
          <p:nvPr/>
        </p:nvPicPr>
        <p:blipFill>
          <a:blip r:embed="rId5" cstate="print">
            <a:lum bright="-5000"/>
            <a:extLst>
              <a:ext uri="{28A0092B-C50C-407E-A947-70E740481C1C}">
                <a14:useLocalDpi xmlns:a14="http://schemas.microsoft.com/office/drawing/2010/main" val="0"/>
              </a:ext>
            </a:extLst>
          </a:blip>
          <a:stretch>
            <a:fillRect/>
          </a:stretch>
        </p:blipFill>
        <p:spPr>
          <a:xfrm>
            <a:off x="4495800" y="152400"/>
            <a:ext cx="4686300" cy="3124200"/>
          </a:xfrm>
          <a:prstGeom prst="rect">
            <a:avLst/>
          </a:prstGeom>
        </p:spPr>
      </p:pic>
      <p:pic>
        <p:nvPicPr>
          <p:cNvPr id="5" name="Picture 4"/>
          <p:cNvPicPr>
            <a:picLocks noChangeAspect="1"/>
          </p:cNvPicPr>
          <p:nvPr/>
        </p:nvPicPr>
        <p:blipFill>
          <a:blip r:embed="rId6" cstate="print">
            <a:lum bright="-5000"/>
            <a:extLst>
              <a:ext uri="{28A0092B-C50C-407E-A947-70E740481C1C}">
                <a14:useLocalDpi xmlns:a14="http://schemas.microsoft.com/office/drawing/2010/main" val="0"/>
              </a:ext>
            </a:extLst>
          </a:blip>
          <a:srcRect r="17121" b="23810"/>
          <a:stretch>
            <a:fillRect/>
          </a:stretch>
        </p:blipFill>
        <p:spPr>
          <a:xfrm>
            <a:off x="0" y="3657600"/>
            <a:ext cx="4925943" cy="2712388"/>
          </a:xfrm>
          <a:prstGeom prst="rect">
            <a:avLst/>
          </a:prstGeom>
        </p:spPr>
      </p:pic>
    </p:spTree>
    <p:extLst>
      <p:ext uri="{BB962C8B-B14F-4D97-AF65-F5344CB8AC3E}">
        <p14:creationId xmlns:p14="http://schemas.microsoft.com/office/powerpoint/2010/main" val="625882735"/>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077200" cy="6186309"/>
          </a:xfrm>
          <a:prstGeom prst="rect">
            <a:avLst/>
          </a:prstGeom>
        </p:spPr>
        <p:txBody>
          <a:bodyPr wrap="square">
            <a:spAutoFit/>
          </a:bodyPr>
          <a:lstStyle/>
          <a:p>
            <a:pPr algn="ctr"/>
            <a:r>
              <a:rPr lang="en-US" sz="3200" b="1" u="sng" dirty="0"/>
              <a:t>Burma Refugees at a Glance</a:t>
            </a:r>
          </a:p>
          <a:p>
            <a:endParaRPr lang="en-US" sz="2800" b="1" dirty="0"/>
          </a:p>
          <a:p>
            <a:r>
              <a:rPr lang="en-US" sz="2800" dirty="0"/>
              <a:t>Since 2006-2017, there are over 120,000-140,000 Burma refugees resettlement into the U.S. through the United Nations Higher Commissioner for Refugees (UNHCR) that work alongside with nine umbrella resettlement social service agencies.   </a:t>
            </a:r>
          </a:p>
          <a:p>
            <a:endParaRPr lang="en-US" sz="2800" dirty="0"/>
          </a:p>
          <a:p>
            <a:r>
              <a:rPr lang="en-US" sz="2800" dirty="0"/>
              <a:t>Church World Services, one of the nine umbrella agencies, partner with American Baptist Home Mission Societies’ (former) Office of Immigration and Refugee Services to help sponsor the Burma refugees.  </a:t>
            </a:r>
          </a:p>
        </p:txBody>
      </p:sp>
    </p:spTree>
    <p:extLst>
      <p:ext uri="{BB962C8B-B14F-4D97-AF65-F5344CB8AC3E}">
        <p14:creationId xmlns:p14="http://schemas.microsoft.com/office/powerpoint/2010/main" val="3207793650"/>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48151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zh-TW">
              <a:ea typeface="新細明體" pitchFamily="18" charset="-120"/>
            </a:endParaRPr>
          </a:p>
        </p:txBody>
      </p:sp>
      <p:sp>
        <p:nvSpPr>
          <p:cNvPr id="9219" name="Rectangle 3"/>
          <p:cNvSpPr>
            <a:spLocks noChangeArrowheads="1"/>
          </p:cNvSpPr>
          <p:nvPr/>
        </p:nvSpPr>
        <p:spPr bwMode="auto">
          <a:xfrm>
            <a:off x="533400" y="152400"/>
            <a:ext cx="83058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3600" b="1" u="sng" dirty="0"/>
              <a:t>ABC Burma Refugee Task Force</a:t>
            </a:r>
          </a:p>
          <a:p>
            <a:pPr algn="ctr"/>
            <a:endParaRPr lang="en-US" altLang="zh-TW" sz="3600" i="1" dirty="0">
              <a:ea typeface="新細明體" pitchFamily="18" charset="-120"/>
            </a:endParaRPr>
          </a:p>
          <a:p>
            <a:r>
              <a:rPr lang="en-US" altLang="zh-TW" sz="2800" dirty="0">
                <a:ea typeface="新細明體" pitchFamily="18" charset="-120"/>
              </a:rPr>
              <a:t>The Task Force was initiated in 2007 by the General Executive Council recommended by Dr. Roy Medley, General Secretary Emeritus. It was a joint effort from the Office of the General Secretary, the American Baptist Home Mission Societies, International Ministries, American Baptist Women’s Ministries, Karen Baptist Churches USA, Chin Baptist Churches USA, and local church pastoral leaders.</a:t>
            </a:r>
          </a:p>
          <a:p>
            <a:pPr>
              <a:spcBef>
                <a:spcPct val="50000"/>
              </a:spcBef>
            </a:pPr>
            <a:endParaRPr lang="en-US" sz="2000" b="1" dirty="0"/>
          </a:p>
        </p:txBody>
      </p:sp>
    </p:spTree>
    <p:extLst>
      <p:ext uri="{BB962C8B-B14F-4D97-AF65-F5344CB8AC3E}">
        <p14:creationId xmlns:p14="http://schemas.microsoft.com/office/powerpoint/2010/main" val="376876421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48151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zh-TW">
              <a:ea typeface="新細明體" pitchFamily="18" charset="-120"/>
            </a:endParaRPr>
          </a:p>
        </p:txBody>
      </p:sp>
      <p:sp>
        <p:nvSpPr>
          <p:cNvPr id="9219" name="Rectangle 3"/>
          <p:cNvSpPr>
            <a:spLocks noChangeArrowheads="1"/>
          </p:cNvSpPr>
          <p:nvPr/>
        </p:nvSpPr>
        <p:spPr bwMode="auto">
          <a:xfrm>
            <a:off x="533400" y="152400"/>
            <a:ext cx="83058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800" b="1" dirty="0">
                <a:ea typeface="新細明體" pitchFamily="18" charset="-120"/>
              </a:rPr>
              <a:t>The goals of the Task Force are:</a:t>
            </a:r>
          </a:p>
          <a:p>
            <a:endParaRPr lang="en-US" altLang="zh-TW" sz="2800" dirty="0">
              <a:ea typeface="新細明體" pitchFamily="18" charset="-120"/>
            </a:endParaRPr>
          </a:p>
          <a:p>
            <a:pPr marL="457200" indent="-457200">
              <a:buFontTx/>
              <a:buChar char="•"/>
            </a:pPr>
            <a:r>
              <a:rPr lang="en-US" altLang="zh-TW" sz="2800" dirty="0">
                <a:ea typeface="新細明體" pitchFamily="18" charset="-120"/>
              </a:rPr>
              <a:t>To inform the larger ABC family about the refugees situation and the resettlement process</a:t>
            </a:r>
          </a:p>
          <a:p>
            <a:pPr marL="457200" indent="-457200">
              <a:buFontTx/>
              <a:buChar char="•"/>
            </a:pPr>
            <a:r>
              <a:rPr lang="en-US" altLang="zh-TW" sz="2800" dirty="0">
                <a:ea typeface="新細明體" pitchFamily="18" charset="-120"/>
              </a:rPr>
              <a:t>To encourage churches reaching out for sponsorship &amp; engage in refugee ministries</a:t>
            </a:r>
          </a:p>
          <a:p>
            <a:pPr marL="457200" indent="-457200">
              <a:buFontTx/>
              <a:buChar char="•"/>
            </a:pPr>
            <a:r>
              <a:rPr lang="en-US" altLang="zh-TW" sz="2800" dirty="0">
                <a:ea typeface="新細明體" pitchFamily="18" charset="-120"/>
              </a:rPr>
              <a:t>To seek resources for refugee ministries in local churches and regions </a:t>
            </a:r>
          </a:p>
          <a:p>
            <a:pPr marL="457200" lvl="0" indent="-457200">
              <a:buFont typeface="Arial" panose="020B0604020202020204" pitchFamily="34" charset="0"/>
              <a:buChar char="•"/>
            </a:pPr>
            <a:r>
              <a:rPr lang="en-US" sz="2800" dirty="0"/>
              <a:t>To build support networks for the “Diaspora Communities” and among local congregations</a:t>
            </a:r>
          </a:p>
          <a:p>
            <a:pPr marL="457200" indent="-457200">
              <a:buFontTx/>
              <a:buChar char="•"/>
            </a:pPr>
            <a:r>
              <a:rPr lang="en-US" altLang="zh-TW" sz="2800" dirty="0">
                <a:ea typeface="新細明體" pitchFamily="18" charset="-120"/>
              </a:rPr>
              <a:t>To advocate for religious freedom, peace and justice.</a:t>
            </a:r>
          </a:p>
          <a:p>
            <a:pPr marL="457200" indent="-457200">
              <a:buFontTx/>
              <a:buChar char="•"/>
            </a:pPr>
            <a:endParaRPr lang="en-US" altLang="zh-TW" sz="2800" dirty="0">
              <a:ea typeface="新細明體" pitchFamily="18" charset="-120"/>
            </a:endParaRPr>
          </a:p>
          <a:p>
            <a:pPr marL="457200" indent="-457200">
              <a:buFontTx/>
              <a:buChar char="•"/>
            </a:pPr>
            <a:endParaRPr lang="en-US" altLang="zh-TW" sz="2800" dirty="0">
              <a:ea typeface="新細明體" pitchFamily="18" charset="-120"/>
            </a:endParaRPr>
          </a:p>
          <a:p>
            <a:pPr marL="457200" indent="-457200">
              <a:buFontTx/>
              <a:buChar char="•"/>
            </a:pPr>
            <a:endParaRPr lang="en-US" altLang="zh-TW" sz="2800" b="1" dirty="0">
              <a:ea typeface="新細明體" pitchFamily="18" charset="-120"/>
            </a:endParaRPr>
          </a:p>
          <a:p>
            <a:pPr marL="457200" indent="-457200">
              <a:buFontTx/>
              <a:buChar char="•"/>
            </a:pPr>
            <a:endParaRPr lang="en-US" altLang="zh-TW" sz="2800" b="1" dirty="0">
              <a:ea typeface="新細明體" pitchFamily="18" charset="-120"/>
            </a:endParaRPr>
          </a:p>
        </p:txBody>
      </p:sp>
    </p:spTree>
    <p:extLst>
      <p:ext uri="{BB962C8B-B14F-4D97-AF65-F5344CB8AC3E}">
        <p14:creationId xmlns:p14="http://schemas.microsoft.com/office/powerpoint/2010/main" val="3768764215"/>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56EFD-86F4-4BE0-ADCF-2CAD5383739C}"/>
              </a:ext>
            </a:extLst>
          </p:cNvPr>
          <p:cNvSpPr/>
          <p:nvPr/>
        </p:nvSpPr>
        <p:spPr>
          <a:xfrm>
            <a:off x="304800" y="381000"/>
            <a:ext cx="8229600" cy="10556736"/>
          </a:xfrm>
          <a:prstGeom prst="rect">
            <a:avLst/>
          </a:prstGeom>
        </p:spPr>
        <p:txBody>
          <a:bodyPr wrap="square">
            <a:spAutoFit/>
          </a:bodyPr>
          <a:lstStyle/>
          <a:p>
            <a:pPr algn="ctr"/>
            <a:r>
              <a:rPr lang="en-US" altLang="zh-TW" sz="2800" b="1" dirty="0"/>
              <a:t>Burma Refugee Commission</a:t>
            </a:r>
          </a:p>
          <a:p>
            <a:pPr algn="ctr"/>
            <a:endParaRPr lang="en-US" altLang="zh-TW" b="1" dirty="0"/>
          </a:p>
          <a:p>
            <a:r>
              <a:rPr lang="en-US" altLang="zh-TW" sz="2800" dirty="0"/>
              <a:t>The Burma Refugee Task Force was renamed into Burma Refugee Commission by the Board of General Ministries in June 2014.</a:t>
            </a:r>
          </a:p>
          <a:p>
            <a:endParaRPr lang="en-US" altLang="zh-TW" sz="2800" dirty="0"/>
          </a:p>
          <a:p>
            <a:r>
              <a:rPr lang="en-US" altLang="zh-TW" sz="2800" dirty="0"/>
              <a:t>The Commission continues its goals and work closely with various ethnic conventions and associations.</a:t>
            </a:r>
          </a:p>
          <a:p>
            <a:endParaRPr lang="en-US" altLang="zh-TW" sz="2800" dirty="0"/>
          </a:p>
          <a:p>
            <a:r>
              <a:rPr lang="en-US" altLang="zh-TW" sz="2800" dirty="0"/>
              <a:t>The Karen Baptist Churches USA and Chin(Haka) Baptist Churches USA were recognized by the Board of General Ministries (BGM) as an Associate Ministry Organization (AMO) in June 2014.</a:t>
            </a:r>
          </a:p>
          <a:p>
            <a:endParaRPr lang="en-US" altLang="zh-TW" b="1" dirty="0"/>
          </a:p>
          <a:p>
            <a:pPr algn="ctr"/>
            <a:endParaRPr lang="en-US" altLang="zh-TW" b="1" dirty="0"/>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a:p>
            <a:endParaRPr lang="en-US" altLang="zh-TW" b="1" dirty="0">
              <a:ea typeface="新細明體" pitchFamily="18" charset="-120"/>
            </a:endParaRPr>
          </a:p>
        </p:txBody>
      </p:sp>
    </p:spTree>
    <p:extLst>
      <p:ext uri="{BB962C8B-B14F-4D97-AF65-F5344CB8AC3E}">
        <p14:creationId xmlns:p14="http://schemas.microsoft.com/office/powerpoint/2010/main" val="46708015"/>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EFA5F-4F77-48E5-BBB7-04EE4F419A5D}"/>
              </a:ext>
            </a:extLst>
          </p:cNvPr>
          <p:cNvSpPr/>
          <p:nvPr/>
        </p:nvSpPr>
        <p:spPr>
          <a:xfrm>
            <a:off x="685800" y="457200"/>
            <a:ext cx="8305800" cy="5816977"/>
          </a:xfrm>
          <a:prstGeom prst="rect">
            <a:avLst/>
          </a:prstGeom>
        </p:spPr>
        <p:txBody>
          <a:bodyPr wrap="square">
            <a:spAutoFit/>
          </a:bodyPr>
          <a:lstStyle/>
          <a:p>
            <a:pPr algn="ctr"/>
            <a:r>
              <a:rPr lang="en-US" altLang="zh-TW" sz="2800" b="1" dirty="0"/>
              <a:t>Burma Refugee Commission</a:t>
            </a:r>
          </a:p>
          <a:p>
            <a:endParaRPr lang="en-US" altLang="zh-TW" b="1" dirty="0"/>
          </a:p>
          <a:p>
            <a:endParaRPr lang="en-US" altLang="zh-TW" b="1" dirty="0"/>
          </a:p>
          <a:p>
            <a:r>
              <a:rPr lang="en-US" altLang="zh-TW" sz="2800" dirty="0"/>
              <a:t>The Kachin Baptist Churches USA was recognized as an AMO in June 2016.</a:t>
            </a:r>
          </a:p>
          <a:p>
            <a:endParaRPr lang="en-US" altLang="zh-TW" sz="2800" dirty="0"/>
          </a:p>
          <a:p>
            <a:r>
              <a:rPr lang="en-US" altLang="zh-TW" sz="2800" dirty="0"/>
              <a:t>The Kachin American Baptist Association (KABA) was recognized as an AMO in </a:t>
            </a:r>
          </a:p>
          <a:p>
            <a:endParaRPr lang="en-US" altLang="zh-TW" sz="2800" dirty="0"/>
          </a:p>
          <a:p>
            <a:r>
              <a:rPr lang="en-US" altLang="zh-TW" sz="2800" dirty="0"/>
              <a:t>The Commission also works with the Burmese Christian Association of North America, Myanmar Baptist Churches USA, Chin(</a:t>
            </a:r>
            <a:r>
              <a:rPr lang="en-US" altLang="zh-TW" sz="2800" dirty="0" err="1"/>
              <a:t>Falam</a:t>
            </a:r>
            <a:r>
              <a:rPr lang="en-US" altLang="zh-TW" sz="2800" dirty="0"/>
              <a:t>) Baptist Association of North America although they are not part of the AMO.</a:t>
            </a:r>
          </a:p>
        </p:txBody>
      </p:sp>
    </p:spTree>
    <p:extLst>
      <p:ext uri="{BB962C8B-B14F-4D97-AF65-F5344CB8AC3E}">
        <p14:creationId xmlns:p14="http://schemas.microsoft.com/office/powerpoint/2010/main" val="725786467"/>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57200" y="457200"/>
            <a:ext cx="8382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t>Burma Diaspora Churches:</a:t>
            </a:r>
          </a:p>
          <a:p>
            <a:endParaRPr lang="en-US" sz="2800" dirty="0"/>
          </a:p>
          <a:p>
            <a:r>
              <a:rPr lang="en-US" sz="2800" dirty="0"/>
              <a:t>The ethnicity of the Burma diaspora churches include the Chin who are Haka, </a:t>
            </a:r>
            <a:r>
              <a:rPr lang="en-US" sz="2800" dirty="0" err="1"/>
              <a:t>Falam</a:t>
            </a:r>
            <a:r>
              <a:rPr lang="en-US" sz="2800" dirty="0"/>
              <a:t>, Lisu; Kachin, Karen, </a:t>
            </a:r>
            <a:r>
              <a:rPr lang="en-US" sz="2800" dirty="0" err="1"/>
              <a:t>Karenni</a:t>
            </a:r>
            <a:r>
              <a:rPr lang="en-US" sz="2800" dirty="0"/>
              <a:t>, Mon, Shan, and few other minority groups.</a:t>
            </a:r>
          </a:p>
          <a:p>
            <a:endParaRPr lang="en-US" sz="2800" dirty="0"/>
          </a:p>
          <a:p>
            <a:r>
              <a:rPr lang="en-US" sz="2800" dirty="0"/>
              <a:t>70%-80% of 140,000 refugees have historical tie with American Baptists traced back to </a:t>
            </a:r>
            <a:r>
              <a:rPr lang="en-US" sz="2800" dirty="0" err="1"/>
              <a:t>Adoniram</a:t>
            </a:r>
            <a:r>
              <a:rPr lang="en-US" sz="2800" dirty="0"/>
              <a:t> Judson’s mission began in Burma in 1812.</a:t>
            </a:r>
          </a:p>
          <a:p>
            <a:endParaRPr lang="en-US" dirty="0"/>
          </a:p>
          <a:p>
            <a:endParaRPr lang="en-US" dirty="0"/>
          </a:p>
          <a:p>
            <a:endParaRPr lang="en-US" dirty="0"/>
          </a:p>
          <a:p>
            <a:endParaRPr lang="en-US" dirty="0"/>
          </a:p>
          <a:p>
            <a:endParaRPr lang="en-US" dirty="0"/>
          </a:p>
          <a:p>
            <a:pPr>
              <a:spcBef>
                <a:spcPct val="50000"/>
              </a:spcBef>
            </a:pPr>
            <a:endParaRPr lang="en-US" sz="1200" dirty="0"/>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81000" y="838200"/>
            <a:ext cx="8382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t>Burma Diaspora Churches:</a:t>
            </a:r>
          </a:p>
          <a:p>
            <a:endParaRPr lang="en-US" sz="2800" dirty="0"/>
          </a:p>
          <a:p>
            <a:r>
              <a:rPr lang="en-US" sz="2800" dirty="0"/>
              <a:t>As of December 2017/2018, there are 329 communities being identified in over 130 cities &amp; states; they are residing in thirty different ABC regions.   </a:t>
            </a:r>
          </a:p>
          <a:p>
            <a:endParaRPr lang="en-US" sz="2800" dirty="0"/>
          </a:p>
          <a:p>
            <a:r>
              <a:rPr lang="en-US" sz="2800" dirty="0"/>
              <a:t>About 150 churches and fellowship groups have affiliation with ABC/USA via ABC regions and AMO status.</a:t>
            </a:r>
          </a:p>
          <a:p>
            <a:endParaRPr lang="en-US" sz="3200" b="1" dirty="0"/>
          </a:p>
          <a:p>
            <a:endParaRPr lang="en-US" dirty="0"/>
          </a:p>
          <a:p>
            <a:endParaRPr lang="en-US" dirty="0"/>
          </a:p>
          <a:p>
            <a:endParaRPr lang="en-US" dirty="0"/>
          </a:p>
          <a:p>
            <a:endParaRPr lang="en-US" dirty="0"/>
          </a:p>
          <a:p>
            <a:endParaRPr lang="en-US" dirty="0"/>
          </a:p>
          <a:p>
            <a:pPr>
              <a:spcBef>
                <a:spcPct val="50000"/>
              </a:spcBef>
            </a:pPr>
            <a:endParaRPr lang="en-US" sz="1200" dirty="0"/>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190841-7FE6-4D7B-AB19-3D9E2D2F21BD}"/>
              </a:ext>
            </a:extLst>
          </p:cNvPr>
          <p:cNvPicPr>
            <a:picLocks noChangeAspect="1"/>
          </p:cNvPicPr>
          <p:nvPr/>
        </p:nvPicPr>
        <p:blipFill>
          <a:blip r:embed="rId3"/>
          <a:stretch>
            <a:fillRect/>
          </a:stretch>
        </p:blipFill>
        <p:spPr>
          <a:xfrm>
            <a:off x="191923" y="1066800"/>
            <a:ext cx="8760153" cy="4940897"/>
          </a:xfrm>
          <a:prstGeom prst="rect">
            <a:avLst/>
          </a:prstGeom>
        </p:spPr>
      </p:pic>
      <p:sp>
        <p:nvSpPr>
          <p:cNvPr id="3" name="object 22">
            <a:extLst>
              <a:ext uri="{FF2B5EF4-FFF2-40B4-BE49-F238E27FC236}">
                <a16:creationId xmlns:a16="http://schemas.microsoft.com/office/drawing/2014/main" id="{AB259023-C4A7-4D9D-8505-2E987E1B585D}"/>
              </a:ext>
            </a:extLst>
          </p:cNvPr>
          <p:cNvSpPr txBox="1"/>
          <p:nvPr/>
        </p:nvSpPr>
        <p:spPr>
          <a:xfrm>
            <a:off x="304800" y="468043"/>
            <a:ext cx="8463280" cy="276999"/>
          </a:xfrm>
          <a:prstGeom prst="rect">
            <a:avLst/>
          </a:prstGeom>
        </p:spPr>
        <p:txBody>
          <a:bodyPr vert="horz" wrap="square" lIns="0" tIns="0" rIns="0" bIns="0" rtlCol="0">
            <a:spAutoFit/>
          </a:bodyPr>
          <a:lstStyle/>
          <a:p>
            <a:pPr marL="2877820" marR="5080" indent="-2865755">
              <a:lnSpc>
                <a:spcPct val="100000"/>
              </a:lnSpc>
            </a:pPr>
            <a:r>
              <a:rPr sz="1800" dirty="0">
                <a:latin typeface="Arial"/>
                <a:cs typeface="Arial"/>
              </a:rPr>
              <a:t>Burma Diaspora Community and Church Locations in the United States: 2006-20</a:t>
            </a:r>
            <a:r>
              <a:rPr sz="1800" spc="5" dirty="0">
                <a:latin typeface="Arial"/>
                <a:cs typeface="Arial"/>
              </a:rPr>
              <a:t>1</a:t>
            </a:r>
            <a:r>
              <a:rPr lang="en-US" spc="5" dirty="0">
                <a:latin typeface="Arial"/>
                <a:cs typeface="Arial"/>
              </a:rPr>
              <a:t>8</a:t>
            </a:r>
            <a:r>
              <a:rPr sz="1800" dirty="0">
                <a:latin typeface="Arial"/>
                <a:cs typeface="Arial"/>
              </a:rPr>
              <a:t> </a:t>
            </a:r>
          </a:p>
        </p:txBody>
      </p:sp>
      <p:pic>
        <p:nvPicPr>
          <p:cNvPr id="4" name="Picture 3">
            <a:extLst>
              <a:ext uri="{FF2B5EF4-FFF2-40B4-BE49-F238E27FC236}">
                <a16:creationId xmlns:a16="http://schemas.microsoft.com/office/drawing/2014/main" id="{811F0AA7-C4BF-4DFD-9869-EA4E8F93B039}"/>
              </a:ext>
            </a:extLst>
          </p:cNvPr>
          <p:cNvPicPr>
            <a:picLocks noChangeAspect="1"/>
          </p:cNvPicPr>
          <p:nvPr/>
        </p:nvPicPr>
        <p:blipFill>
          <a:blip r:embed="rId4"/>
          <a:stretch>
            <a:fillRect/>
          </a:stretch>
        </p:blipFill>
        <p:spPr>
          <a:xfrm>
            <a:off x="159388" y="5195501"/>
            <a:ext cx="1152244" cy="1133954"/>
          </a:xfrm>
          <a:prstGeom prst="rect">
            <a:avLst/>
          </a:prstGeom>
        </p:spPr>
      </p:pic>
    </p:spTree>
    <p:extLst>
      <p:ext uri="{BB962C8B-B14F-4D97-AF65-F5344CB8AC3E}">
        <p14:creationId xmlns:p14="http://schemas.microsoft.com/office/powerpoint/2010/main" val="1109286919"/>
      </p:ext>
    </p:extLst>
  </p:cSld>
  <p:clrMapOvr>
    <a:masterClrMapping/>
  </p:clrMapOvr>
  <p:transition>
    <p:push dir="u"/>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CB4246B923B54A9E327FC63B20563E" ma:contentTypeVersion="13" ma:contentTypeDescription="Create a new document." ma:contentTypeScope="" ma:versionID="2ab912ec530efb543151c2c0ee7cca65">
  <xsd:schema xmlns:xsd="http://www.w3.org/2001/XMLSchema" xmlns:xs="http://www.w3.org/2001/XMLSchema" xmlns:p="http://schemas.microsoft.com/office/2006/metadata/properties" xmlns:ns3="522e6015-d8cc-4466-9d89-3f91c634cbbc" xmlns:ns4="fc00859b-2ab8-49c5-bd74-267a88d5e892" targetNamespace="http://schemas.microsoft.com/office/2006/metadata/properties" ma:root="true" ma:fieldsID="1e1df6f810d5c5c5efbf4683f394c158" ns3:_="" ns4:_="">
    <xsd:import namespace="522e6015-d8cc-4466-9d89-3f91c634cbbc"/>
    <xsd:import namespace="fc00859b-2ab8-49c5-bd74-267a88d5e89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e6015-d8cc-4466-9d89-3f91c634c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00859b-2ab8-49c5-bd74-267a88d5e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06E14-B3E1-4BE5-A83F-CDAC7C32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e6015-d8cc-4466-9d89-3f91c634cbbc"/>
    <ds:schemaRef ds:uri="fc00859b-2ab8-49c5-bd74-267a88d5e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B79FC7-BAB6-41E3-9951-BF1C5A45DDA6}">
  <ds:schemaRefs>
    <ds:schemaRef ds:uri="http://purl.org/dc/elements/1.1/"/>
    <ds:schemaRef ds:uri="http://schemas.microsoft.com/office/2006/documentManagement/types"/>
    <ds:schemaRef ds:uri="http://www.w3.org/XML/1998/namespace"/>
    <ds:schemaRef ds:uri="http://purl.org/dc/dcmitype/"/>
    <ds:schemaRef ds:uri="522e6015-d8cc-4466-9d89-3f91c634cbbc"/>
    <ds:schemaRef ds:uri="http://schemas.openxmlformats.org/package/2006/metadata/core-properties"/>
    <ds:schemaRef ds:uri="http://purl.org/dc/terms/"/>
    <ds:schemaRef ds:uri="http://schemas.microsoft.com/office/infopath/2007/PartnerControls"/>
    <ds:schemaRef ds:uri="fc00859b-2ab8-49c5-bd74-267a88d5e892"/>
    <ds:schemaRef ds:uri="http://schemas.microsoft.com/office/2006/metadata/properties"/>
  </ds:schemaRefs>
</ds:datastoreItem>
</file>

<file path=customXml/itemProps3.xml><?xml version="1.0" encoding="utf-8"?>
<ds:datastoreItem xmlns:ds="http://schemas.openxmlformats.org/officeDocument/2006/customXml" ds:itemID="{346B53BC-A05A-47D8-8875-0007DCACFC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1529</TotalTime>
  <Words>497</Words>
  <Application>Microsoft Office PowerPoint</Application>
  <PresentationFormat>On-screen Show (4:3)</PresentationFormat>
  <Paragraphs>75</Paragraphs>
  <Slides>13</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Fli</dc:creator>
  <cp:lastModifiedBy>Li, Florence</cp:lastModifiedBy>
  <cp:revision>50</cp:revision>
  <cp:lastPrinted>2012-10-11T19:21:50Z</cp:lastPrinted>
  <dcterms:created xsi:type="dcterms:W3CDTF">2010-10-04T17:11:22Z</dcterms:created>
  <dcterms:modified xsi:type="dcterms:W3CDTF">2021-02-15T23:54:31Z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0x010100ECCB4246B923B54A9E327FC63B20563E</vt:lpwstr>
  </property>
</Properties>
</file>